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2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Arimo Bold" charset="1" panose="020B0704020202020204"/>
      <p:regular r:id="rId15"/>
    </p:embeddedFont>
    <p:embeddedFont>
      <p:font typeface="Arimo" charset="1" panose="020B0604020202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notesMasters/notesMaster1.xml" Type="http://schemas.openxmlformats.org/officeDocument/2006/relationships/notesMaster"/><Relationship Id="rId13" Target="theme/theme2.xml" Type="http://schemas.openxmlformats.org/officeDocument/2006/relationships/theme"/><Relationship Id="rId14" Target="notesSlides/notesSlide1.xml" Type="http://schemas.openxmlformats.org/officeDocument/2006/relationships/notes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notesSlides/notesSlide2.xml" Type="http://schemas.openxmlformats.org/officeDocument/2006/relationships/notesSlide"/><Relationship Id="rId18" Target="notesSlides/notesSlide3.xml" Type="http://schemas.openxmlformats.org/officeDocument/2006/relationships/notesSlide"/><Relationship Id="rId19" Target="notesSlides/notesSlide4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5.xml" Type="http://schemas.openxmlformats.org/officeDocument/2006/relationships/notesSlide"/><Relationship Id="rId21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26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54043" y="675532"/>
            <a:ext cx="9330328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Predicting Heart Disease: A Machine Learning Approach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54043" y="1311916"/>
            <a:ext cx="10437914" cy="51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Heart disease remains a global health crisis, making early and accurate diagnosis paramount for life-saving interventions. This presentation outlines the development of a diagnostic machine learning tool designed to predict the presence of heart disease, aiding medical professionals in critical decision-making.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354043" y="2194617"/>
            <a:ext cx="5148110" cy="5931846"/>
            <a:chOff x="0" y="0"/>
            <a:chExt cx="6864147" cy="79091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64223" cy="7909178"/>
            </a:xfrm>
            <a:custGeom>
              <a:avLst/>
              <a:gdLst/>
              <a:ahLst/>
              <a:cxnLst/>
              <a:rect r="r" b="b" t="t" l="l"/>
              <a:pathLst>
                <a:path h="7909178" w="6864223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6742303" y="0"/>
                  </a:lnTo>
                  <a:cubicBezTo>
                    <a:pt x="6809613" y="0"/>
                    <a:pt x="6864223" y="54610"/>
                    <a:pt x="6864223" y="121920"/>
                  </a:cubicBezTo>
                  <a:lnTo>
                    <a:pt x="6864223" y="7787259"/>
                  </a:lnTo>
                  <a:cubicBezTo>
                    <a:pt x="6864223" y="7854569"/>
                    <a:pt x="6809613" y="7909178"/>
                    <a:pt x="6742303" y="7909178"/>
                  </a:cubicBezTo>
                  <a:lnTo>
                    <a:pt x="121920" y="7909178"/>
                  </a:lnTo>
                  <a:cubicBezTo>
                    <a:pt x="54610" y="7909178"/>
                    <a:pt x="0" y="7854569"/>
                    <a:pt x="0" y="7787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7354043" y="2175567"/>
            <a:ext cx="5148110" cy="76200"/>
            <a:chOff x="0" y="0"/>
            <a:chExt cx="6864147" cy="101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64096" cy="101600"/>
            </a:xfrm>
            <a:custGeom>
              <a:avLst/>
              <a:gdLst/>
              <a:ahLst/>
              <a:cxnLst/>
              <a:rect r="r" b="b" t="t" l="l"/>
              <a:pathLst>
                <a:path h="101600" w="6864096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6813296" y="0"/>
                  </a:lnTo>
                  <a:cubicBezTo>
                    <a:pt x="6841363" y="0"/>
                    <a:pt x="6864096" y="22733"/>
                    <a:pt x="6864096" y="50800"/>
                  </a:cubicBezTo>
                  <a:cubicBezTo>
                    <a:pt x="6864096" y="78867"/>
                    <a:pt x="6841363" y="101600"/>
                    <a:pt x="6813296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84C1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715424" y="1982095"/>
            <a:ext cx="425206" cy="425206"/>
            <a:chOff x="0" y="0"/>
            <a:chExt cx="566941" cy="5669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84C1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9842973" y="2012156"/>
            <a:ext cx="170107" cy="28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14777" y="2520401"/>
            <a:ext cx="2126456" cy="29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The Challenge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14777" y="2842622"/>
            <a:ext cx="4826641" cy="51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Heart disease is a leading cause of mortality worldwide. Early detection is critical for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7514777" y="3512791"/>
            <a:ext cx="3369469" cy="4066727"/>
          </a:xfrm>
          <a:custGeom>
            <a:avLst/>
            <a:gdLst/>
            <a:ahLst/>
            <a:cxnLst/>
            <a:rect r="r" b="b" t="t" l="l"/>
            <a:pathLst>
              <a:path h="4066727" w="3369469">
                <a:moveTo>
                  <a:pt x="0" y="0"/>
                </a:moveTo>
                <a:lnTo>
                  <a:pt x="3369469" y="0"/>
                </a:lnTo>
                <a:lnTo>
                  <a:pt x="3369469" y="4066728"/>
                </a:lnTo>
                <a:lnTo>
                  <a:pt x="0" y="4066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" t="0" r="-29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514777" y="7681760"/>
            <a:ext cx="4826641" cy="28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 life-saving interventions and improved patient outcomes.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643847" y="2194617"/>
            <a:ext cx="5148110" cy="5931846"/>
            <a:chOff x="0" y="0"/>
            <a:chExt cx="6864147" cy="79091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64223" cy="7909178"/>
            </a:xfrm>
            <a:custGeom>
              <a:avLst/>
              <a:gdLst/>
              <a:ahLst/>
              <a:cxnLst/>
              <a:rect r="r" b="b" t="t" l="l"/>
              <a:pathLst>
                <a:path h="7909178" w="6864223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6742303" y="0"/>
                  </a:lnTo>
                  <a:cubicBezTo>
                    <a:pt x="6809613" y="0"/>
                    <a:pt x="6864223" y="54610"/>
                    <a:pt x="6864223" y="121920"/>
                  </a:cubicBezTo>
                  <a:lnTo>
                    <a:pt x="6864223" y="7787259"/>
                  </a:lnTo>
                  <a:cubicBezTo>
                    <a:pt x="6864223" y="7854569"/>
                    <a:pt x="6809613" y="7909178"/>
                    <a:pt x="6742303" y="7909178"/>
                  </a:cubicBezTo>
                  <a:lnTo>
                    <a:pt x="121920" y="7909178"/>
                  </a:lnTo>
                  <a:cubicBezTo>
                    <a:pt x="54610" y="7909178"/>
                    <a:pt x="0" y="7854569"/>
                    <a:pt x="0" y="7787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2643847" y="2175567"/>
            <a:ext cx="5148110" cy="76200"/>
            <a:chOff x="0" y="0"/>
            <a:chExt cx="6864147" cy="1016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864096" cy="101600"/>
            </a:xfrm>
            <a:custGeom>
              <a:avLst/>
              <a:gdLst/>
              <a:ahLst/>
              <a:cxnLst/>
              <a:rect r="r" b="b" t="t" l="l"/>
              <a:pathLst>
                <a:path h="101600" w="6864096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6813296" y="0"/>
                  </a:lnTo>
                  <a:cubicBezTo>
                    <a:pt x="6841363" y="0"/>
                    <a:pt x="6864096" y="22733"/>
                    <a:pt x="6864096" y="50800"/>
                  </a:cubicBezTo>
                  <a:cubicBezTo>
                    <a:pt x="6864096" y="78867"/>
                    <a:pt x="6841363" y="101600"/>
                    <a:pt x="6813296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84C1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5228" y="1982095"/>
            <a:ext cx="425206" cy="425206"/>
            <a:chOff x="0" y="0"/>
            <a:chExt cx="566941" cy="56694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84C1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5132768" y="2012156"/>
            <a:ext cx="170107" cy="28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04572" y="2520401"/>
            <a:ext cx="2126456" cy="29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The Data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804572" y="2842622"/>
            <a:ext cx="4826641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Our model leverages the UCI Heart Disease dataset, comprising 14 crucial clinical attributes from 303 diverse patients, ensuring a robust foundation for analysis.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354043" y="8480669"/>
            <a:ext cx="10437914" cy="1092698"/>
            <a:chOff x="0" y="0"/>
            <a:chExt cx="13917219" cy="145693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917168" cy="1456944"/>
            </a:xfrm>
            <a:custGeom>
              <a:avLst/>
              <a:gdLst/>
              <a:ahLst/>
              <a:cxnLst/>
              <a:rect r="r" b="b" t="t" l="l"/>
              <a:pathLst>
                <a:path h="1456944" w="13917168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795248" y="0"/>
                  </a:lnTo>
                  <a:cubicBezTo>
                    <a:pt x="13862558" y="0"/>
                    <a:pt x="13917168" y="54610"/>
                    <a:pt x="13917168" y="121920"/>
                  </a:cubicBezTo>
                  <a:lnTo>
                    <a:pt x="13917168" y="1335024"/>
                  </a:lnTo>
                  <a:cubicBezTo>
                    <a:pt x="13917168" y="1402334"/>
                    <a:pt x="13862558" y="1456944"/>
                    <a:pt x="13795248" y="1456944"/>
                  </a:cubicBezTo>
                  <a:lnTo>
                    <a:pt x="121920" y="1456944"/>
                  </a:lnTo>
                  <a:cubicBezTo>
                    <a:pt x="54610" y="1456944"/>
                    <a:pt x="0" y="1402334"/>
                    <a:pt x="0" y="13350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7354043" y="8461619"/>
            <a:ext cx="10437914" cy="76200"/>
            <a:chOff x="0" y="0"/>
            <a:chExt cx="13917219" cy="1016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917168" cy="101600"/>
            </a:xfrm>
            <a:custGeom>
              <a:avLst/>
              <a:gdLst/>
              <a:ahLst/>
              <a:cxnLst/>
              <a:rect r="r" b="b" t="t" l="l"/>
              <a:pathLst>
                <a:path h="101600" w="13917168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13866368" y="0"/>
                  </a:lnTo>
                  <a:cubicBezTo>
                    <a:pt x="13894434" y="0"/>
                    <a:pt x="13917168" y="22733"/>
                    <a:pt x="13917168" y="50800"/>
                  </a:cubicBezTo>
                  <a:cubicBezTo>
                    <a:pt x="13917168" y="78867"/>
                    <a:pt x="13894434" y="101600"/>
                    <a:pt x="13866368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84C1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12360402" y="8268148"/>
            <a:ext cx="425206" cy="425206"/>
            <a:chOff x="0" y="0"/>
            <a:chExt cx="566941" cy="56694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66928" cy="566928"/>
            </a:xfrm>
            <a:custGeom>
              <a:avLst/>
              <a:gdLst/>
              <a:ahLst/>
              <a:cxnLst/>
              <a:rect r="r" b="b" t="t" l="l"/>
              <a:pathLst>
                <a:path h="566928" w="566928">
                  <a:moveTo>
                    <a:pt x="0" y="283464"/>
                  </a:moveTo>
                  <a:cubicBezTo>
                    <a:pt x="0" y="126873"/>
                    <a:pt x="126873" y="0"/>
                    <a:pt x="283464" y="0"/>
                  </a:cubicBezTo>
                  <a:cubicBezTo>
                    <a:pt x="440055" y="0"/>
                    <a:pt x="566928" y="126873"/>
                    <a:pt x="566928" y="283464"/>
                  </a:cubicBezTo>
                  <a:cubicBezTo>
                    <a:pt x="566928" y="440055"/>
                    <a:pt x="440055" y="566928"/>
                    <a:pt x="283464" y="566928"/>
                  </a:cubicBezTo>
                  <a:cubicBezTo>
                    <a:pt x="126873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84C1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5" id="35"/>
          <p:cNvSpPr txBox="true"/>
          <p:nvPr/>
        </p:nvSpPr>
        <p:spPr>
          <a:xfrm rot="0">
            <a:off x="12487942" y="8298209"/>
            <a:ext cx="170107" cy="28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514777" y="8806453"/>
            <a:ext cx="2126456" cy="29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The Goal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514777" y="9128674"/>
            <a:ext cx="10116445" cy="28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To accurately classify patients into "Disease" (target = 1) or "No Disease" (target = 0) categories, enhancing diagnostic precision for clinicians.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496043" y="351682"/>
            <a:ext cx="8865241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Evaluating Model Performance: The Confusion Matrix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6043" y="1059066"/>
            <a:ext cx="17295914" cy="28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Understanding how well our machine learning model performs requires precise metrics. The confusion matrix is a fundamental tool for evaluating the classification accuracy of our heart disease prediction model, providing a detailed breakdown of its predictions.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496043" y="1502416"/>
            <a:ext cx="17295914" cy="8656587"/>
          </a:xfrm>
          <a:custGeom>
            <a:avLst/>
            <a:gdLst/>
            <a:ahLst/>
            <a:cxnLst/>
            <a:rect r="r" b="b" t="t" l="l"/>
            <a:pathLst>
              <a:path h="8656587" w="17295914">
                <a:moveTo>
                  <a:pt x="0" y="0"/>
                </a:moveTo>
                <a:lnTo>
                  <a:pt x="17295914" y="0"/>
                </a:lnTo>
                <a:lnTo>
                  <a:pt x="17295914" y="8656587"/>
                </a:lnTo>
                <a:lnTo>
                  <a:pt x="0" y="865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" r="0" b="-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3805" y="5204755"/>
            <a:ext cx="3248377" cy="99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Predicted: No Disease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03938" y="9402918"/>
            <a:ext cx="3887686" cy="50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Actual: No Disease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48539" y="5204755"/>
            <a:ext cx="3248377" cy="99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Predicted: Disease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94213" y="1838658"/>
            <a:ext cx="3887686" cy="50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Actual: Disease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42706" y="7663910"/>
            <a:ext cx="3334769" cy="41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True Negatives (TN): 41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6666681" y="6451121"/>
            <a:ext cx="483803" cy="483803"/>
          </a:xfrm>
          <a:custGeom>
            <a:avLst/>
            <a:gdLst/>
            <a:ahLst/>
            <a:cxnLst/>
            <a:rect r="r" b="b" t="t" l="l"/>
            <a:pathLst>
              <a:path h="483803" w="483803">
                <a:moveTo>
                  <a:pt x="0" y="0"/>
                </a:moveTo>
                <a:lnTo>
                  <a:pt x="483803" y="0"/>
                </a:lnTo>
                <a:lnTo>
                  <a:pt x="483803" y="483803"/>
                </a:lnTo>
                <a:lnTo>
                  <a:pt x="0" y="483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7843" r="0" b="-784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921535" y="7681189"/>
            <a:ext cx="3334769" cy="41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False Positives (FP): 6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11347028" y="6461379"/>
            <a:ext cx="483803" cy="483803"/>
          </a:xfrm>
          <a:custGeom>
            <a:avLst/>
            <a:gdLst/>
            <a:ahLst/>
            <a:cxnLst/>
            <a:rect r="r" b="b" t="t" l="l"/>
            <a:pathLst>
              <a:path h="483803" w="483803">
                <a:moveTo>
                  <a:pt x="0" y="0"/>
                </a:moveTo>
                <a:lnTo>
                  <a:pt x="483803" y="0"/>
                </a:lnTo>
                <a:lnTo>
                  <a:pt x="483803" y="483803"/>
                </a:lnTo>
                <a:lnTo>
                  <a:pt x="0" y="4838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0" t="0" r="-196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921535" y="4290260"/>
            <a:ext cx="3334769" cy="80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False Negatives (FN): 10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11347028" y="3264837"/>
            <a:ext cx="483803" cy="483803"/>
          </a:xfrm>
          <a:custGeom>
            <a:avLst/>
            <a:gdLst/>
            <a:ahLst/>
            <a:cxnLst/>
            <a:rect r="r" b="b" t="t" l="l"/>
            <a:pathLst>
              <a:path h="483803" w="483803">
                <a:moveTo>
                  <a:pt x="0" y="0"/>
                </a:moveTo>
                <a:lnTo>
                  <a:pt x="483803" y="0"/>
                </a:lnTo>
                <a:lnTo>
                  <a:pt x="483803" y="483803"/>
                </a:lnTo>
                <a:lnTo>
                  <a:pt x="0" y="483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03921" r="0" b="-103919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239036" y="4484646"/>
            <a:ext cx="3334769" cy="41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True Positives (TP): 34</a:t>
            </a:r>
          </a:p>
        </p:txBody>
      </p:sp>
      <p:sp>
        <p:nvSpPr>
          <p:cNvPr name="Freeform 20" id="20" descr="preencoded.png"/>
          <p:cNvSpPr/>
          <p:nvPr/>
        </p:nvSpPr>
        <p:spPr>
          <a:xfrm flipH="false" flipV="false" rot="0">
            <a:off x="6664519" y="3264837"/>
            <a:ext cx="483803" cy="483803"/>
          </a:xfrm>
          <a:custGeom>
            <a:avLst/>
            <a:gdLst/>
            <a:ahLst/>
            <a:cxnLst/>
            <a:rect r="r" b="b" t="t" l="l"/>
            <a:pathLst>
              <a:path h="483803" w="483803">
                <a:moveTo>
                  <a:pt x="0" y="0"/>
                </a:moveTo>
                <a:lnTo>
                  <a:pt x="483803" y="0"/>
                </a:lnTo>
                <a:lnTo>
                  <a:pt x="483803" y="483803"/>
                </a:lnTo>
                <a:lnTo>
                  <a:pt x="0" y="483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9607" t="0" r="-19609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96043" y="10261254"/>
            <a:ext cx="17295914" cy="28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This matrix visually summarizes the results, allowing us to see not just correct predictions but also the types of errors made.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86518" y="10695089"/>
            <a:ext cx="8596160" cy="873766"/>
            <a:chOff x="0" y="0"/>
            <a:chExt cx="11461547" cy="116502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2700" y="12700"/>
              <a:ext cx="11436097" cy="1139571"/>
            </a:xfrm>
            <a:custGeom>
              <a:avLst/>
              <a:gdLst/>
              <a:ahLst/>
              <a:cxnLst/>
              <a:rect r="r" b="b" t="t" l="l"/>
              <a:pathLst>
                <a:path h="1139571" w="11436097">
                  <a:moveTo>
                    <a:pt x="0" y="121920"/>
                  </a:moveTo>
                  <a:cubicBezTo>
                    <a:pt x="0" y="54610"/>
                    <a:pt x="55626" y="0"/>
                    <a:pt x="124333" y="0"/>
                  </a:cubicBezTo>
                  <a:lnTo>
                    <a:pt x="11311763" y="0"/>
                  </a:lnTo>
                  <a:cubicBezTo>
                    <a:pt x="11380470" y="0"/>
                    <a:pt x="11436097" y="54610"/>
                    <a:pt x="11436097" y="121920"/>
                  </a:cubicBezTo>
                  <a:lnTo>
                    <a:pt x="11436097" y="1017651"/>
                  </a:lnTo>
                  <a:cubicBezTo>
                    <a:pt x="11436097" y="1084961"/>
                    <a:pt x="11380470" y="1139571"/>
                    <a:pt x="11311763" y="1139571"/>
                  </a:cubicBezTo>
                  <a:lnTo>
                    <a:pt x="124333" y="1139571"/>
                  </a:lnTo>
                  <a:cubicBezTo>
                    <a:pt x="55626" y="1139571"/>
                    <a:pt x="0" y="1084961"/>
                    <a:pt x="0" y="101765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461497" cy="1164971"/>
            </a:xfrm>
            <a:custGeom>
              <a:avLst/>
              <a:gdLst/>
              <a:ahLst/>
              <a:cxnLst/>
              <a:rect r="r" b="b" t="t" l="l"/>
              <a:pathLst>
                <a:path h="1164971" w="11461497">
                  <a:moveTo>
                    <a:pt x="0" y="134620"/>
                  </a:moveTo>
                  <a:cubicBezTo>
                    <a:pt x="0" y="60071"/>
                    <a:pt x="61595" y="0"/>
                    <a:pt x="137033" y="0"/>
                  </a:cubicBezTo>
                  <a:lnTo>
                    <a:pt x="11324463" y="0"/>
                  </a:lnTo>
                  <a:lnTo>
                    <a:pt x="11324463" y="12700"/>
                  </a:lnTo>
                  <a:lnTo>
                    <a:pt x="11324463" y="0"/>
                  </a:lnTo>
                  <a:cubicBezTo>
                    <a:pt x="11399901" y="0"/>
                    <a:pt x="11461497" y="60071"/>
                    <a:pt x="11461497" y="134620"/>
                  </a:cubicBezTo>
                  <a:lnTo>
                    <a:pt x="11448797" y="134620"/>
                  </a:lnTo>
                  <a:lnTo>
                    <a:pt x="11461497" y="134620"/>
                  </a:lnTo>
                  <a:lnTo>
                    <a:pt x="11461497" y="1030351"/>
                  </a:lnTo>
                  <a:lnTo>
                    <a:pt x="11448797" y="1030351"/>
                  </a:lnTo>
                  <a:lnTo>
                    <a:pt x="11461497" y="1030351"/>
                  </a:lnTo>
                  <a:cubicBezTo>
                    <a:pt x="11461497" y="1104900"/>
                    <a:pt x="11399901" y="1164971"/>
                    <a:pt x="11324463" y="1164971"/>
                  </a:cubicBezTo>
                  <a:lnTo>
                    <a:pt x="11324463" y="1152271"/>
                  </a:lnTo>
                  <a:lnTo>
                    <a:pt x="11324463" y="1164971"/>
                  </a:lnTo>
                  <a:lnTo>
                    <a:pt x="137033" y="1164971"/>
                  </a:lnTo>
                  <a:lnTo>
                    <a:pt x="137033" y="1152271"/>
                  </a:lnTo>
                  <a:lnTo>
                    <a:pt x="137033" y="1164971"/>
                  </a:lnTo>
                  <a:cubicBezTo>
                    <a:pt x="61595" y="1164971"/>
                    <a:pt x="0" y="1105027"/>
                    <a:pt x="0" y="1030351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030351"/>
                  </a:lnTo>
                  <a:lnTo>
                    <a:pt x="12700" y="1030351"/>
                  </a:lnTo>
                  <a:lnTo>
                    <a:pt x="25400" y="1030351"/>
                  </a:lnTo>
                  <a:cubicBezTo>
                    <a:pt x="25400" y="1090422"/>
                    <a:pt x="75184" y="1139571"/>
                    <a:pt x="137033" y="1139571"/>
                  </a:cubicBezTo>
                  <a:lnTo>
                    <a:pt x="11324463" y="1139571"/>
                  </a:lnTo>
                  <a:cubicBezTo>
                    <a:pt x="11386312" y="1139571"/>
                    <a:pt x="11436097" y="1090422"/>
                    <a:pt x="11436097" y="1030351"/>
                  </a:cubicBezTo>
                  <a:lnTo>
                    <a:pt x="11436097" y="134620"/>
                  </a:lnTo>
                  <a:cubicBezTo>
                    <a:pt x="11436097" y="74549"/>
                    <a:pt x="11386312" y="25400"/>
                    <a:pt x="11324463" y="25400"/>
                  </a:cubicBezTo>
                  <a:lnTo>
                    <a:pt x="137033" y="25400"/>
                  </a:lnTo>
                  <a:lnTo>
                    <a:pt x="137033" y="12700"/>
                  </a:lnTo>
                  <a:lnTo>
                    <a:pt x="137033" y="25400"/>
                  </a:lnTo>
                  <a:cubicBezTo>
                    <a:pt x="75184" y="25400"/>
                    <a:pt x="25400" y="74549"/>
                    <a:pt x="25400" y="134620"/>
                  </a:cubicBezTo>
                  <a:close/>
                </a:path>
              </a:pathLst>
            </a:custGeom>
            <a:solidFill>
              <a:srgbClr val="B4CC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476993" y="10704614"/>
            <a:ext cx="76200" cy="854716"/>
            <a:chOff x="0" y="0"/>
            <a:chExt cx="101600" cy="11396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1600" cy="1139571"/>
            </a:xfrm>
            <a:custGeom>
              <a:avLst/>
              <a:gdLst/>
              <a:ahLst/>
              <a:cxnLst/>
              <a:rect r="r" b="b" t="t" l="l"/>
              <a:pathLst>
                <a:path h="1139571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088771"/>
                  </a:lnTo>
                  <a:cubicBezTo>
                    <a:pt x="101600" y="1116838"/>
                    <a:pt x="78867" y="1139571"/>
                    <a:pt x="50800" y="1139571"/>
                  </a:cubicBezTo>
                  <a:cubicBezTo>
                    <a:pt x="22733" y="1139571"/>
                    <a:pt x="0" y="1116838"/>
                    <a:pt x="0" y="1088771"/>
                  </a:cubicBezTo>
                  <a:close/>
                </a:path>
              </a:pathLst>
            </a:custGeom>
            <a:solidFill>
              <a:srgbClr val="84C1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7" id="27"/>
          <p:cNvSpPr txBox="true"/>
          <p:nvPr/>
        </p:nvSpPr>
        <p:spPr>
          <a:xfrm rot="0">
            <a:off x="713927" y="10846298"/>
            <a:ext cx="1771945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True Positives (TP)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3927" y="11114637"/>
            <a:ext cx="8198491" cy="28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Correctly predicted that the patient has heart disease (Actual: Disease, Predicted: Disease).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205322" y="10695089"/>
            <a:ext cx="8596160" cy="873766"/>
            <a:chOff x="0" y="0"/>
            <a:chExt cx="11461547" cy="116502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2700" y="12700"/>
              <a:ext cx="11436097" cy="1139571"/>
            </a:xfrm>
            <a:custGeom>
              <a:avLst/>
              <a:gdLst/>
              <a:ahLst/>
              <a:cxnLst/>
              <a:rect r="r" b="b" t="t" l="l"/>
              <a:pathLst>
                <a:path h="1139571" w="11436097">
                  <a:moveTo>
                    <a:pt x="0" y="121920"/>
                  </a:moveTo>
                  <a:cubicBezTo>
                    <a:pt x="0" y="54610"/>
                    <a:pt x="55626" y="0"/>
                    <a:pt x="124333" y="0"/>
                  </a:cubicBezTo>
                  <a:lnTo>
                    <a:pt x="11311763" y="0"/>
                  </a:lnTo>
                  <a:cubicBezTo>
                    <a:pt x="11380470" y="0"/>
                    <a:pt x="11436097" y="54610"/>
                    <a:pt x="11436097" y="121920"/>
                  </a:cubicBezTo>
                  <a:lnTo>
                    <a:pt x="11436097" y="1017651"/>
                  </a:lnTo>
                  <a:cubicBezTo>
                    <a:pt x="11436097" y="1084961"/>
                    <a:pt x="11380470" y="1139571"/>
                    <a:pt x="11311763" y="1139571"/>
                  </a:cubicBezTo>
                  <a:lnTo>
                    <a:pt x="124333" y="1139571"/>
                  </a:lnTo>
                  <a:cubicBezTo>
                    <a:pt x="55626" y="1139571"/>
                    <a:pt x="0" y="1084961"/>
                    <a:pt x="0" y="101765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461497" cy="1164971"/>
            </a:xfrm>
            <a:custGeom>
              <a:avLst/>
              <a:gdLst/>
              <a:ahLst/>
              <a:cxnLst/>
              <a:rect r="r" b="b" t="t" l="l"/>
              <a:pathLst>
                <a:path h="1164971" w="11461497">
                  <a:moveTo>
                    <a:pt x="0" y="134620"/>
                  </a:moveTo>
                  <a:cubicBezTo>
                    <a:pt x="0" y="60071"/>
                    <a:pt x="61595" y="0"/>
                    <a:pt x="137033" y="0"/>
                  </a:cubicBezTo>
                  <a:lnTo>
                    <a:pt x="11324463" y="0"/>
                  </a:lnTo>
                  <a:lnTo>
                    <a:pt x="11324463" y="12700"/>
                  </a:lnTo>
                  <a:lnTo>
                    <a:pt x="11324463" y="0"/>
                  </a:lnTo>
                  <a:cubicBezTo>
                    <a:pt x="11399901" y="0"/>
                    <a:pt x="11461497" y="60071"/>
                    <a:pt x="11461497" y="134620"/>
                  </a:cubicBezTo>
                  <a:lnTo>
                    <a:pt x="11448797" y="134620"/>
                  </a:lnTo>
                  <a:lnTo>
                    <a:pt x="11461497" y="134620"/>
                  </a:lnTo>
                  <a:lnTo>
                    <a:pt x="11461497" y="1030351"/>
                  </a:lnTo>
                  <a:lnTo>
                    <a:pt x="11448797" y="1030351"/>
                  </a:lnTo>
                  <a:lnTo>
                    <a:pt x="11461497" y="1030351"/>
                  </a:lnTo>
                  <a:cubicBezTo>
                    <a:pt x="11461497" y="1104900"/>
                    <a:pt x="11399901" y="1164971"/>
                    <a:pt x="11324463" y="1164971"/>
                  </a:cubicBezTo>
                  <a:lnTo>
                    <a:pt x="11324463" y="1152271"/>
                  </a:lnTo>
                  <a:lnTo>
                    <a:pt x="11324463" y="1164971"/>
                  </a:lnTo>
                  <a:lnTo>
                    <a:pt x="137033" y="1164971"/>
                  </a:lnTo>
                  <a:lnTo>
                    <a:pt x="137033" y="1152271"/>
                  </a:lnTo>
                  <a:lnTo>
                    <a:pt x="137033" y="1164971"/>
                  </a:lnTo>
                  <a:cubicBezTo>
                    <a:pt x="61595" y="1164971"/>
                    <a:pt x="0" y="1105027"/>
                    <a:pt x="0" y="1030351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030351"/>
                  </a:lnTo>
                  <a:lnTo>
                    <a:pt x="12700" y="1030351"/>
                  </a:lnTo>
                  <a:lnTo>
                    <a:pt x="25400" y="1030351"/>
                  </a:lnTo>
                  <a:cubicBezTo>
                    <a:pt x="25400" y="1090422"/>
                    <a:pt x="75184" y="1139571"/>
                    <a:pt x="137033" y="1139571"/>
                  </a:cubicBezTo>
                  <a:lnTo>
                    <a:pt x="11324463" y="1139571"/>
                  </a:lnTo>
                  <a:cubicBezTo>
                    <a:pt x="11386312" y="1139571"/>
                    <a:pt x="11436097" y="1090422"/>
                    <a:pt x="11436097" y="1030351"/>
                  </a:cubicBezTo>
                  <a:lnTo>
                    <a:pt x="11436097" y="134620"/>
                  </a:lnTo>
                  <a:cubicBezTo>
                    <a:pt x="11436097" y="74549"/>
                    <a:pt x="11386312" y="25400"/>
                    <a:pt x="11324463" y="25400"/>
                  </a:cubicBezTo>
                  <a:lnTo>
                    <a:pt x="137033" y="25400"/>
                  </a:lnTo>
                  <a:lnTo>
                    <a:pt x="137033" y="12700"/>
                  </a:lnTo>
                  <a:lnTo>
                    <a:pt x="137033" y="25400"/>
                  </a:lnTo>
                  <a:cubicBezTo>
                    <a:pt x="75184" y="25400"/>
                    <a:pt x="25400" y="74549"/>
                    <a:pt x="25400" y="134620"/>
                  </a:cubicBezTo>
                  <a:close/>
                </a:path>
              </a:pathLst>
            </a:custGeom>
            <a:solidFill>
              <a:srgbClr val="B4CC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9195797" y="10704614"/>
            <a:ext cx="76200" cy="854716"/>
            <a:chOff x="0" y="0"/>
            <a:chExt cx="101600" cy="113962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1600" cy="1139571"/>
            </a:xfrm>
            <a:custGeom>
              <a:avLst/>
              <a:gdLst/>
              <a:ahLst/>
              <a:cxnLst/>
              <a:rect r="r" b="b" t="t" l="l"/>
              <a:pathLst>
                <a:path h="1139571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088771"/>
                  </a:lnTo>
                  <a:cubicBezTo>
                    <a:pt x="101600" y="1116838"/>
                    <a:pt x="78867" y="1139571"/>
                    <a:pt x="50800" y="1139571"/>
                  </a:cubicBezTo>
                  <a:cubicBezTo>
                    <a:pt x="22733" y="1139571"/>
                    <a:pt x="0" y="1116838"/>
                    <a:pt x="0" y="1088771"/>
                  </a:cubicBezTo>
                  <a:close/>
                </a:path>
              </a:pathLst>
            </a:custGeom>
            <a:solidFill>
              <a:srgbClr val="84C1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9432722" y="10846298"/>
            <a:ext cx="1771945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True Negatives (TN)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432722" y="11114637"/>
            <a:ext cx="8198491" cy="28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Correctly predicted that the patient does not have heart disease (Actual: No Disease, Predicted: No Disease).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486518" y="11691490"/>
            <a:ext cx="8596160" cy="1100585"/>
            <a:chOff x="0" y="0"/>
            <a:chExt cx="11461547" cy="146744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12700" y="12700"/>
              <a:ext cx="11436223" cy="1442085"/>
            </a:xfrm>
            <a:custGeom>
              <a:avLst/>
              <a:gdLst/>
              <a:ahLst/>
              <a:cxnLst/>
              <a:rect r="r" b="b" t="t" l="l"/>
              <a:pathLst>
                <a:path h="1442085" w="11436223">
                  <a:moveTo>
                    <a:pt x="0" y="121920"/>
                  </a:moveTo>
                  <a:cubicBezTo>
                    <a:pt x="0" y="54610"/>
                    <a:pt x="55372" y="0"/>
                    <a:pt x="123825" y="0"/>
                  </a:cubicBezTo>
                  <a:lnTo>
                    <a:pt x="11312398" y="0"/>
                  </a:lnTo>
                  <a:cubicBezTo>
                    <a:pt x="11380724" y="0"/>
                    <a:pt x="11436223" y="54610"/>
                    <a:pt x="11436223" y="121920"/>
                  </a:cubicBezTo>
                  <a:lnTo>
                    <a:pt x="11436223" y="1320165"/>
                  </a:lnTo>
                  <a:cubicBezTo>
                    <a:pt x="11436223" y="1387475"/>
                    <a:pt x="11380851" y="1442085"/>
                    <a:pt x="11312398" y="1442085"/>
                  </a:cubicBezTo>
                  <a:lnTo>
                    <a:pt x="123825" y="1442085"/>
                  </a:lnTo>
                  <a:cubicBezTo>
                    <a:pt x="55499" y="1442085"/>
                    <a:pt x="0" y="1387475"/>
                    <a:pt x="0" y="132016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461623" cy="1467485"/>
            </a:xfrm>
            <a:custGeom>
              <a:avLst/>
              <a:gdLst/>
              <a:ahLst/>
              <a:cxnLst/>
              <a:rect r="r" b="b" t="t" l="l"/>
              <a:pathLst>
                <a:path h="1467485" w="11461623">
                  <a:moveTo>
                    <a:pt x="0" y="134620"/>
                  </a:moveTo>
                  <a:cubicBezTo>
                    <a:pt x="0" y="60071"/>
                    <a:pt x="61341" y="0"/>
                    <a:pt x="136525" y="0"/>
                  </a:cubicBezTo>
                  <a:lnTo>
                    <a:pt x="11325098" y="0"/>
                  </a:lnTo>
                  <a:lnTo>
                    <a:pt x="11325098" y="12700"/>
                  </a:lnTo>
                  <a:lnTo>
                    <a:pt x="11325098" y="0"/>
                  </a:lnTo>
                  <a:cubicBezTo>
                    <a:pt x="11400282" y="0"/>
                    <a:pt x="11461623" y="60071"/>
                    <a:pt x="11461623" y="134620"/>
                  </a:cubicBezTo>
                  <a:lnTo>
                    <a:pt x="11448923" y="134620"/>
                  </a:lnTo>
                  <a:lnTo>
                    <a:pt x="11461623" y="134620"/>
                  </a:lnTo>
                  <a:lnTo>
                    <a:pt x="11461623" y="1332865"/>
                  </a:lnTo>
                  <a:lnTo>
                    <a:pt x="11448923" y="1332865"/>
                  </a:lnTo>
                  <a:lnTo>
                    <a:pt x="11461623" y="1332865"/>
                  </a:lnTo>
                  <a:cubicBezTo>
                    <a:pt x="11461623" y="1407414"/>
                    <a:pt x="11400282" y="1467485"/>
                    <a:pt x="11325098" y="1467485"/>
                  </a:cubicBezTo>
                  <a:lnTo>
                    <a:pt x="11325098" y="1454785"/>
                  </a:lnTo>
                  <a:lnTo>
                    <a:pt x="11325098" y="1467485"/>
                  </a:lnTo>
                  <a:lnTo>
                    <a:pt x="136525" y="1467485"/>
                  </a:lnTo>
                  <a:lnTo>
                    <a:pt x="136525" y="1454785"/>
                  </a:lnTo>
                  <a:lnTo>
                    <a:pt x="136525" y="1467485"/>
                  </a:lnTo>
                  <a:cubicBezTo>
                    <a:pt x="61341" y="1467485"/>
                    <a:pt x="0" y="1407414"/>
                    <a:pt x="0" y="1332865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332865"/>
                  </a:lnTo>
                  <a:lnTo>
                    <a:pt x="12700" y="1332865"/>
                  </a:lnTo>
                  <a:lnTo>
                    <a:pt x="25400" y="1332865"/>
                  </a:lnTo>
                  <a:cubicBezTo>
                    <a:pt x="25400" y="1393063"/>
                    <a:pt x="74930" y="1442085"/>
                    <a:pt x="136525" y="1442085"/>
                  </a:cubicBezTo>
                  <a:lnTo>
                    <a:pt x="11325098" y="1442085"/>
                  </a:lnTo>
                  <a:cubicBezTo>
                    <a:pt x="11386693" y="1442085"/>
                    <a:pt x="11436223" y="1393063"/>
                    <a:pt x="11436223" y="1332865"/>
                  </a:cubicBezTo>
                  <a:lnTo>
                    <a:pt x="11436223" y="134620"/>
                  </a:lnTo>
                  <a:cubicBezTo>
                    <a:pt x="11436223" y="74422"/>
                    <a:pt x="11386693" y="25400"/>
                    <a:pt x="11325098" y="25400"/>
                  </a:cubicBezTo>
                  <a:lnTo>
                    <a:pt x="136525" y="25400"/>
                  </a:lnTo>
                  <a:lnTo>
                    <a:pt x="136525" y="12700"/>
                  </a:lnTo>
                  <a:lnTo>
                    <a:pt x="136525" y="25400"/>
                  </a:lnTo>
                  <a:cubicBezTo>
                    <a:pt x="74930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B4CC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476993" y="11701015"/>
            <a:ext cx="76200" cy="1081535"/>
            <a:chOff x="0" y="0"/>
            <a:chExt cx="101600" cy="144204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1600" cy="1442085"/>
            </a:xfrm>
            <a:custGeom>
              <a:avLst/>
              <a:gdLst/>
              <a:ahLst/>
              <a:cxnLst/>
              <a:rect r="r" b="b" t="t" l="l"/>
              <a:pathLst>
                <a:path h="1442085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91285"/>
                  </a:lnTo>
                  <a:cubicBezTo>
                    <a:pt x="101600" y="1419352"/>
                    <a:pt x="78867" y="1442085"/>
                    <a:pt x="50800" y="1442085"/>
                  </a:cubicBezTo>
                  <a:cubicBezTo>
                    <a:pt x="22733" y="1442085"/>
                    <a:pt x="0" y="1419352"/>
                    <a:pt x="0" y="1391285"/>
                  </a:cubicBezTo>
                  <a:close/>
                </a:path>
              </a:pathLst>
            </a:custGeom>
            <a:solidFill>
              <a:srgbClr val="84C1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1" id="41"/>
          <p:cNvSpPr txBox="true"/>
          <p:nvPr/>
        </p:nvSpPr>
        <p:spPr>
          <a:xfrm rot="0">
            <a:off x="713927" y="11842699"/>
            <a:ext cx="1771945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False Positives (FP)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13927" y="12111038"/>
            <a:ext cx="8198491" cy="28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Incorrectly predicted that the patient has heart disease (Actual: No Disease, Predicted: Disease). This is a Type I error.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9205322" y="11691490"/>
            <a:ext cx="8596160" cy="1100585"/>
            <a:chOff x="0" y="0"/>
            <a:chExt cx="11461547" cy="146744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12700" y="12700"/>
              <a:ext cx="11436223" cy="1442085"/>
            </a:xfrm>
            <a:custGeom>
              <a:avLst/>
              <a:gdLst/>
              <a:ahLst/>
              <a:cxnLst/>
              <a:rect r="r" b="b" t="t" l="l"/>
              <a:pathLst>
                <a:path h="1442085" w="11436223">
                  <a:moveTo>
                    <a:pt x="0" y="121920"/>
                  </a:moveTo>
                  <a:cubicBezTo>
                    <a:pt x="0" y="54610"/>
                    <a:pt x="55372" y="0"/>
                    <a:pt x="123825" y="0"/>
                  </a:cubicBezTo>
                  <a:lnTo>
                    <a:pt x="11312398" y="0"/>
                  </a:lnTo>
                  <a:cubicBezTo>
                    <a:pt x="11380724" y="0"/>
                    <a:pt x="11436223" y="54610"/>
                    <a:pt x="11436223" y="121920"/>
                  </a:cubicBezTo>
                  <a:lnTo>
                    <a:pt x="11436223" y="1320165"/>
                  </a:lnTo>
                  <a:cubicBezTo>
                    <a:pt x="11436223" y="1387475"/>
                    <a:pt x="11380851" y="1442085"/>
                    <a:pt x="11312398" y="1442085"/>
                  </a:cubicBezTo>
                  <a:lnTo>
                    <a:pt x="123825" y="1442085"/>
                  </a:lnTo>
                  <a:cubicBezTo>
                    <a:pt x="55499" y="1442085"/>
                    <a:pt x="0" y="1387475"/>
                    <a:pt x="0" y="132016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461623" cy="1467485"/>
            </a:xfrm>
            <a:custGeom>
              <a:avLst/>
              <a:gdLst/>
              <a:ahLst/>
              <a:cxnLst/>
              <a:rect r="r" b="b" t="t" l="l"/>
              <a:pathLst>
                <a:path h="1467485" w="11461623">
                  <a:moveTo>
                    <a:pt x="0" y="134620"/>
                  </a:moveTo>
                  <a:cubicBezTo>
                    <a:pt x="0" y="60071"/>
                    <a:pt x="61341" y="0"/>
                    <a:pt x="136525" y="0"/>
                  </a:cubicBezTo>
                  <a:lnTo>
                    <a:pt x="11325098" y="0"/>
                  </a:lnTo>
                  <a:lnTo>
                    <a:pt x="11325098" y="12700"/>
                  </a:lnTo>
                  <a:lnTo>
                    <a:pt x="11325098" y="0"/>
                  </a:lnTo>
                  <a:cubicBezTo>
                    <a:pt x="11400282" y="0"/>
                    <a:pt x="11461623" y="60071"/>
                    <a:pt x="11461623" y="134620"/>
                  </a:cubicBezTo>
                  <a:lnTo>
                    <a:pt x="11448923" y="134620"/>
                  </a:lnTo>
                  <a:lnTo>
                    <a:pt x="11461623" y="134620"/>
                  </a:lnTo>
                  <a:lnTo>
                    <a:pt x="11461623" y="1332865"/>
                  </a:lnTo>
                  <a:lnTo>
                    <a:pt x="11448923" y="1332865"/>
                  </a:lnTo>
                  <a:lnTo>
                    <a:pt x="11461623" y="1332865"/>
                  </a:lnTo>
                  <a:cubicBezTo>
                    <a:pt x="11461623" y="1407414"/>
                    <a:pt x="11400282" y="1467485"/>
                    <a:pt x="11325098" y="1467485"/>
                  </a:cubicBezTo>
                  <a:lnTo>
                    <a:pt x="11325098" y="1454785"/>
                  </a:lnTo>
                  <a:lnTo>
                    <a:pt x="11325098" y="1467485"/>
                  </a:lnTo>
                  <a:lnTo>
                    <a:pt x="136525" y="1467485"/>
                  </a:lnTo>
                  <a:lnTo>
                    <a:pt x="136525" y="1454785"/>
                  </a:lnTo>
                  <a:lnTo>
                    <a:pt x="136525" y="1467485"/>
                  </a:lnTo>
                  <a:cubicBezTo>
                    <a:pt x="61341" y="1467485"/>
                    <a:pt x="0" y="1407414"/>
                    <a:pt x="0" y="1332865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332865"/>
                  </a:lnTo>
                  <a:lnTo>
                    <a:pt x="12700" y="1332865"/>
                  </a:lnTo>
                  <a:lnTo>
                    <a:pt x="25400" y="1332865"/>
                  </a:lnTo>
                  <a:cubicBezTo>
                    <a:pt x="25400" y="1393063"/>
                    <a:pt x="74930" y="1442085"/>
                    <a:pt x="136525" y="1442085"/>
                  </a:cubicBezTo>
                  <a:lnTo>
                    <a:pt x="11325098" y="1442085"/>
                  </a:lnTo>
                  <a:cubicBezTo>
                    <a:pt x="11386693" y="1442085"/>
                    <a:pt x="11436223" y="1393063"/>
                    <a:pt x="11436223" y="1332865"/>
                  </a:cubicBezTo>
                  <a:lnTo>
                    <a:pt x="11436223" y="134620"/>
                  </a:lnTo>
                  <a:cubicBezTo>
                    <a:pt x="11436223" y="74422"/>
                    <a:pt x="11386693" y="25400"/>
                    <a:pt x="11325098" y="25400"/>
                  </a:cubicBezTo>
                  <a:lnTo>
                    <a:pt x="136525" y="25400"/>
                  </a:lnTo>
                  <a:lnTo>
                    <a:pt x="136525" y="12700"/>
                  </a:lnTo>
                  <a:lnTo>
                    <a:pt x="136525" y="25400"/>
                  </a:lnTo>
                  <a:cubicBezTo>
                    <a:pt x="74930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B4CC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9195797" y="11701015"/>
            <a:ext cx="76200" cy="1081535"/>
            <a:chOff x="0" y="0"/>
            <a:chExt cx="101600" cy="144204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01600" cy="1442085"/>
            </a:xfrm>
            <a:custGeom>
              <a:avLst/>
              <a:gdLst/>
              <a:ahLst/>
              <a:cxnLst/>
              <a:rect r="r" b="b" t="t" l="l"/>
              <a:pathLst>
                <a:path h="1442085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391285"/>
                  </a:lnTo>
                  <a:cubicBezTo>
                    <a:pt x="101600" y="1419352"/>
                    <a:pt x="78867" y="1442085"/>
                    <a:pt x="50800" y="1442085"/>
                  </a:cubicBezTo>
                  <a:cubicBezTo>
                    <a:pt x="22733" y="1442085"/>
                    <a:pt x="0" y="1419352"/>
                    <a:pt x="0" y="1391285"/>
                  </a:cubicBezTo>
                  <a:close/>
                </a:path>
              </a:pathLst>
            </a:custGeom>
            <a:solidFill>
              <a:srgbClr val="84C1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8" id="48"/>
          <p:cNvSpPr txBox="true"/>
          <p:nvPr/>
        </p:nvSpPr>
        <p:spPr>
          <a:xfrm rot="0">
            <a:off x="9432722" y="11842699"/>
            <a:ext cx="1771945" cy="24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False Negatives (FN)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432722" y="12111038"/>
            <a:ext cx="8198491" cy="51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Incorrectly predicted that the patient does not have heart disease (Actual: Disease, Predicted: No Disease). This is a Type II error.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694582" y="507654"/>
            <a:ext cx="12521651" cy="65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tru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Key Performance Metrics for Heart Disease Prediction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4582" y="1496168"/>
            <a:ext cx="16898836" cy="701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Beyond the raw numbers of the confusion matrix, several derived metrics offer deeper insights into our model's effectiveness, highlighting strengths and areas for improvement in diagnosing heart disease.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80295" y="2406996"/>
            <a:ext cx="16927411" cy="1229173"/>
            <a:chOff x="0" y="0"/>
            <a:chExt cx="22569881" cy="16388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050" y="19050"/>
              <a:ext cx="22531832" cy="1600708"/>
            </a:xfrm>
            <a:custGeom>
              <a:avLst/>
              <a:gdLst/>
              <a:ahLst/>
              <a:cxnLst/>
              <a:rect r="r" b="b" t="t" l="l"/>
              <a:pathLst>
                <a:path h="1600708" w="22531832">
                  <a:moveTo>
                    <a:pt x="0" y="238125"/>
                  </a:moveTo>
                  <a:cubicBezTo>
                    <a:pt x="0" y="106680"/>
                    <a:pt x="108966" y="0"/>
                    <a:pt x="243459" y="0"/>
                  </a:cubicBezTo>
                  <a:lnTo>
                    <a:pt x="22288373" y="0"/>
                  </a:lnTo>
                  <a:cubicBezTo>
                    <a:pt x="22422865" y="0"/>
                    <a:pt x="22531832" y="106680"/>
                    <a:pt x="22531832" y="238125"/>
                  </a:cubicBezTo>
                  <a:lnTo>
                    <a:pt x="22531832" y="1362583"/>
                  </a:lnTo>
                  <a:cubicBezTo>
                    <a:pt x="22531832" y="1494155"/>
                    <a:pt x="22422865" y="1600708"/>
                    <a:pt x="22288373" y="1600708"/>
                  </a:cubicBezTo>
                  <a:lnTo>
                    <a:pt x="243459" y="1600708"/>
                  </a:lnTo>
                  <a:cubicBezTo>
                    <a:pt x="108966" y="1600708"/>
                    <a:pt x="0" y="1494028"/>
                    <a:pt x="0" y="136258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69932" cy="1638808"/>
            </a:xfrm>
            <a:custGeom>
              <a:avLst/>
              <a:gdLst/>
              <a:ahLst/>
              <a:cxnLst/>
              <a:rect r="r" b="b" t="t" l="l"/>
              <a:pathLst>
                <a:path h="1638808" w="22569932">
                  <a:moveTo>
                    <a:pt x="0" y="257175"/>
                  </a:moveTo>
                  <a:cubicBezTo>
                    <a:pt x="0" y="114808"/>
                    <a:pt x="117856" y="0"/>
                    <a:pt x="262509" y="0"/>
                  </a:cubicBezTo>
                  <a:lnTo>
                    <a:pt x="22307423" y="0"/>
                  </a:lnTo>
                  <a:lnTo>
                    <a:pt x="22307423" y="19050"/>
                  </a:lnTo>
                  <a:lnTo>
                    <a:pt x="22307423" y="0"/>
                  </a:lnTo>
                  <a:cubicBezTo>
                    <a:pt x="22451949" y="0"/>
                    <a:pt x="22569932" y="114808"/>
                    <a:pt x="22569932" y="257175"/>
                  </a:cubicBezTo>
                  <a:lnTo>
                    <a:pt x="22550882" y="257175"/>
                  </a:lnTo>
                  <a:lnTo>
                    <a:pt x="22569932" y="257175"/>
                  </a:lnTo>
                  <a:lnTo>
                    <a:pt x="22569932" y="1381633"/>
                  </a:lnTo>
                  <a:lnTo>
                    <a:pt x="22550882" y="1381633"/>
                  </a:lnTo>
                  <a:lnTo>
                    <a:pt x="22569932" y="1381633"/>
                  </a:lnTo>
                  <a:cubicBezTo>
                    <a:pt x="22569932" y="1524127"/>
                    <a:pt x="22452076" y="1638808"/>
                    <a:pt x="22307423" y="1638808"/>
                  </a:cubicBezTo>
                  <a:lnTo>
                    <a:pt x="22307423" y="1619758"/>
                  </a:lnTo>
                  <a:lnTo>
                    <a:pt x="22307423" y="1638808"/>
                  </a:lnTo>
                  <a:lnTo>
                    <a:pt x="262509" y="1638808"/>
                  </a:lnTo>
                  <a:lnTo>
                    <a:pt x="262509" y="1619758"/>
                  </a:lnTo>
                  <a:lnTo>
                    <a:pt x="262509" y="1638808"/>
                  </a:lnTo>
                  <a:cubicBezTo>
                    <a:pt x="117856" y="1638935"/>
                    <a:pt x="0" y="1524127"/>
                    <a:pt x="0" y="1381633"/>
                  </a:cubicBezTo>
                  <a:lnTo>
                    <a:pt x="0" y="257175"/>
                  </a:lnTo>
                  <a:lnTo>
                    <a:pt x="19050" y="257175"/>
                  </a:lnTo>
                  <a:lnTo>
                    <a:pt x="0" y="257175"/>
                  </a:lnTo>
                  <a:moveTo>
                    <a:pt x="38100" y="257175"/>
                  </a:moveTo>
                  <a:lnTo>
                    <a:pt x="38100" y="1381633"/>
                  </a:lnTo>
                  <a:lnTo>
                    <a:pt x="19050" y="1381633"/>
                  </a:lnTo>
                  <a:lnTo>
                    <a:pt x="38100" y="1381633"/>
                  </a:lnTo>
                  <a:cubicBezTo>
                    <a:pt x="38100" y="1502283"/>
                    <a:pt x="138176" y="1600708"/>
                    <a:pt x="262509" y="1600708"/>
                  </a:cubicBezTo>
                  <a:lnTo>
                    <a:pt x="22307423" y="1600708"/>
                  </a:lnTo>
                  <a:cubicBezTo>
                    <a:pt x="22431756" y="1600708"/>
                    <a:pt x="22531832" y="1502156"/>
                    <a:pt x="22531832" y="1381633"/>
                  </a:cubicBezTo>
                  <a:lnTo>
                    <a:pt x="22531832" y="257175"/>
                  </a:lnTo>
                  <a:cubicBezTo>
                    <a:pt x="22531832" y="136525"/>
                    <a:pt x="22431756" y="38100"/>
                    <a:pt x="22307423" y="38100"/>
                  </a:cubicBezTo>
                  <a:lnTo>
                    <a:pt x="262509" y="38100"/>
                  </a:lnTo>
                  <a:lnTo>
                    <a:pt x="262509" y="19050"/>
                  </a:lnTo>
                  <a:lnTo>
                    <a:pt x="262509" y="38100"/>
                  </a:lnTo>
                  <a:cubicBezTo>
                    <a:pt x="138176" y="38100"/>
                    <a:pt x="38100" y="136652"/>
                    <a:pt x="38100" y="257175"/>
                  </a:cubicBezTo>
                  <a:close/>
                </a:path>
              </a:pathLst>
            </a:custGeom>
            <a:solidFill>
              <a:srgbClr val="B4CC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723157" y="2449859"/>
            <a:ext cx="793852" cy="1143448"/>
            <a:chOff x="0" y="0"/>
            <a:chExt cx="1058469" cy="15245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8418" cy="1524508"/>
            </a:xfrm>
            <a:custGeom>
              <a:avLst/>
              <a:gdLst/>
              <a:ahLst/>
              <a:cxnLst/>
              <a:rect r="r" b="b" t="t" l="l"/>
              <a:pathLst>
                <a:path h="1524508" w="1058418">
                  <a:moveTo>
                    <a:pt x="0" y="192405"/>
                  </a:moveTo>
                  <a:cubicBezTo>
                    <a:pt x="0" y="86106"/>
                    <a:pt x="86106" y="0"/>
                    <a:pt x="192405" y="0"/>
                  </a:cubicBezTo>
                  <a:lnTo>
                    <a:pt x="866013" y="0"/>
                  </a:lnTo>
                  <a:cubicBezTo>
                    <a:pt x="972312" y="0"/>
                    <a:pt x="1058418" y="86106"/>
                    <a:pt x="1058418" y="192405"/>
                  </a:cubicBezTo>
                  <a:lnTo>
                    <a:pt x="1058418" y="1332103"/>
                  </a:lnTo>
                  <a:cubicBezTo>
                    <a:pt x="1058418" y="1438402"/>
                    <a:pt x="972312" y="1524508"/>
                    <a:pt x="866013" y="1524508"/>
                  </a:cubicBezTo>
                  <a:lnTo>
                    <a:pt x="192405" y="1524508"/>
                  </a:lnTo>
                  <a:cubicBezTo>
                    <a:pt x="86106" y="1524635"/>
                    <a:pt x="0" y="1438402"/>
                    <a:pt x="0" y="1332103"/>
                  </a:cubicBezTo>
                  <a:close/>
                </a:path>
              </a:pathLst>
            </a:custGeom>
            <a:solidFill>
              <a:srgbClr val="CEE6F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971255" y="2872683"/>
            <a:ext cx="297656" cy="297656"/>
          </a:xfrm>
          <a:custGeom>
            <a:avLst/>
            <a:gdLst/>
            <a:ahLst/>
            <a:cxnLst/>
            <a:rect r="r" b="b" t="t" l="l"/>
            <a:pathLst>
              <a:path h="297656" w="297656">
                <a:moveTo>
                  <a:pt x="0" y="0"/>
                </a:moveTo>
                <a:lnTo>
                  <a:pt x="297656" y="0"/>
                </a:lnTo>
                <a:lnTo>
                  <a:pt x="297656" y="297656"/>
                </a:lnTo>
                <a:lnTo>
                  <a:pt x="0" y="297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15395" y="2619670"/>
            <a:ext cx="2480967" cy="33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Accuracy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5395" y="3010643"/>
            <a:ext cx="15651061" cy="38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Overall correct predictions. Useful, but can be misleading if the dataset is imbalanced.   ~   84%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80295" y="3805980"/>
            <a:ext cx="16927411" cy="1229173"/>
            <a:chOff x="0" y="0"/>
            <a:chExt cx="22569881" cy="16388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050" y="19050"/>
              <a:ext cx="22531832" cy="1600708"/>
            </a:xfrm>
            <a:custGeom>
              <a:avLst/>
              <a:gdLst/>
              <a:ahLst/>
              <a:cxnLst/>
              <a:rect r="r" b="b" t="t" l="l"/>
              <a:pathLst>
                <a:path h="1600708" w="22531832">
                  <a:moveTo>
                    <a:pt x="0" y="238125"/>
                  </a:moveTo>
                  <a:cubicBezTo>
                    <a:pt x="0" y="106680"/>
                    <a:pt x="108966" y="0"/>
                    <a:pt x="243459" y="0"/>
                  </a:cubicBezTo>
                  <a:lnTo>
                    <a:pt x="22288373" y="0"/>
                  </a:lnTo>
                  <a:cubicBezTo>
                    <a:pt x="22422865" y="0"/>
                    <a:pt x="22531832" y="106680"/>
                    <a:pt x="22531832" y="238125"/>
                  </a:cubicBezTo>
                  <a:lnTo>
                    <a:pt x="22531832" y="1362583"/>
                  </a:lnTo>
                  <a:cubicBezTo>
                    <a:pt x="22531832" y="1494155"/>
                    <a:pt x="22422865" y="1600708"/>
                    <a:pt x="22288373" y="1600708"/>
                  </a:cubicBezTo>
                  <a:lnTo>
                    <a:pt x="243459" y="1600708"/>
                  </a:lnTo>
                  <a:cubicBezTo>
                    <a:pt x="108966" y="1600708"/>
                    <a:pt x="0" y="1494028"/>
                    <a:pt x="0" y="136258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569932" cy="1638808"/>
            </a:xfrm>
            <a:custGeom>
              <a:avLst/>
              <a:gdLst/>
              <a:ahLst/>
              <a:cxnLst/>
              <a:rect r="r" b="b" t="t" l="l"/>
              <a:pathLst>
                <a:path h="1638808" w="22569932">
                  <a:moveTo>
                    <a:pt x="0" y="257175"/>
                  </a:moveTo>
                  <a:cubicBezTo>
                    <a:pt x="0" y="114808"/>
                    <a:pt x="117856" y="0"/>
                    <a:pt x="262509" y="0"/>
                  </a:cubicBezTo>
                  <a:lnTo>
                    <a:pt x="22307423" y="0"/>
                  </a:lnTo>
                  <a:lnTo>
                    <a:pt x="22307423" y="19050"/>
                  </a:lnTo>
                  <a:lnTo>
                    <a:pt x="22307423" y="0"/>
                  </a:lnTo>
                  <a:cubicBezTo>
                    <a:pt x="22451949" y="0"/>
                    <a:pt x="22569932" y="114808"/>
                    <a:pt x="22569932" y="257175"/>
                  </a:cubicBezTo>
                  <a:lnTo>
                    <a:pt x="22550882" y="257175"/>
                  </a:lnTo>
                  <a:lnTo>
                    <a:pt x="22569932" y="257175"/>
                  </a:lnTo>
                  <a:lnTo>
                    <a:pt x="22569932" y="1381633"/>
                  </a:lnTo>
                  <a:lnTo>
                    <a:pt x="22550882" y="1381633"/>
                  </a:lnTo>
                  <a:lnTo>
                    <a:pt x="22569932" y="1381633"/>
                  </a:lnTo>
                  <a:cubicBezTo>
                    <a:pt x="22569932" y="1524127"/>
                    <a:pt x="22452076" y="1638808"/>
                    <a:pt x="22307423" y="1638808"/>
                  </a:cubicBezTo>
                  <a:lnTo>
                    <a:pt x="22307423" y="1619758"/>
                  </a:lnTo>
                  <a:lnTo>
                    <a:pt x="22307423" y="1638808"/>
                  </a:lnTo>
                  <a:lnTo>
                    <a:pt x="262509" y="1638808"/>
                  </a:lnTo>
                  <a:lnTo>
                    <a:pt x="262509" y="1619758"/>
                  </a:lnTo>
                  <a:lnTo>
                    <a:pt x="262509" y="1638808"/>
                  </a:lnTo>
                  <a:cubicBezTo>
                    <a:pt x="117856" y="1638935"/>
                    <a:pt x="0" y="1524127"/>
                    <a:pt x="0" y="1381633"/>
                  </a:cubicBezTo>
                  <a:lnTo>
                    <a:pt x="0" y="257175"/>
                  </a:lnTo>
                  <a:lnTo>
                    <a:pt x="19050" y="257175"/>
                  </a:lnTo>
                  <a:lnTo>
                    <a:pt x="0" y="257175"/>
                  </a:lnTo>
                  <a:moveTo>
                    <a:pt x="38100" y="257175"/>
                  </a:moveTo>
                  <a:lnTo>
                    <a:pt x="38100" y="1381633"/>
                  </a:lnTo>
                  <a:lnTo>
                    <a:pt x="19050" y="1381633"/>
                  </a:lnTo>
                  <a:lnTo>
                    <a:pt x="38100" y="1381633"/>
                  </a:lnTo>
                  <a:cubicBezTo>
                    <a:pt x="38100" y="1502283"/>
                    <a:pt x="138176" y="1600708"/>
                    <a:pt x="262509" y="1600708"/>
                  </a:cubicBezTo>
                  <a:lnTo>
                    <a:pt x="22307423" y="1600708"/>
                  </a:lnTo>
                  <a:cubicBezTo>
                    <a:pt x="22431756" y="1600708"/>
                    <a:pt x="22531832" y="1502156"/>
                    <a:pt x="22531832" y="1381633"/>
                  </a:cubicBezTo>
                  <a:lnTo>
                    <a:pt x="22531832" y="257175"/>
                  </a:lnTo>
                  <a:cubicBezTo>
                    <a:pt x="22531832" y="136525"/>
                    <a:pt x="22431756" y="38100"/>
                    <a:pt x="22307423" y="38100"/>
                  </a:cubicBezTo>
                  <a:lnTo>
                    <a:pt x="262509" y="38100"/>
                  </a:lnTo>
                  <a:lnTo>
                    <a:pt x="262509" y="19050"/>
                  </a:lnTo>
                  <a:lnTo>
                    <a:pt x="262509" y="38100"/>
                  </a:lnTo>
                  <a:cubicBezTo>
                    <a:pt x="138176" y="38100"/>
                    <a:pt x="38100" y="136652"/>
                    <a:pt x="38100" y="257175"/>
                  </a:cubicBezTo>
                  <a:close/>
                </a:path>
              </a:pathLst>
            </a:custGeom>
            <a:solidFill>
              <a:srgbClr val="B4CC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723157" y="3848843"/>
            <a:ext cx="793852" cy="1143448"/>
            <a:chOff x="0" y="0"/>
            <a:chExt cx="1058469" cy="152459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58418" cy="1524508"/>
            </a:xfrm>
            <a:custGeom>
              <a:avLst/>
              <a:gdLst/>
              <a:ahLst/>
              <a:cxnLst/>
              <a:rect r="r" b="b" t="t" l="l"/>
              <a:pathLst>
                <a:path h="1524508" w="1058418">
                  <a:moveTo>
                    <a:pt x="0" y="192405"/>
                  </a:moveTo>
                  <a:cubicBezTo>
                    <a:pt x="0" y="86106"/>
                    <a:pt x="86106" y="0"/>
                    <a:pt x="192405" y="0"/>
                  </a:cubicBezTo>
                  <a:lnTo>
                    <a:pt x="866013" y="0"/>
                  </a:lnTo>
                  <a:cubicBezTo>
                    <a:pt x="972312" y="0"/>
                    <a:pt x="1058418" y="86106"/>
                    <a:pt x="1058418" y="192405"/>
                  </a:cubicBezTo>
                  <a:lnTo>
                    <a:pt x="1058418" y="1332103"/>
                  </a:lnTo>
                  <a:cubicBezTo>
                    <a:pt x="1058418" y="1438402"/>
                    <a:pt x="972312" y="1524508"/>
                    <a:pt x="866013" y="1524508"/>
                  </a:cubicBezTo>
                  <a:lnTo>
                    <a:pt x="192405" y="1524508"/>
                  </a:lnTo>
                  <a:cubicBezTo>
                    <a:pt x="86106" y="1524635"/>
                    <a:pt x="0" y="1438402"/>
                    <a:pt x="0" y="1332103"/>
                  </a:cubicBezTo>
                  <a:close/>
                </a:path>
              </a:pathLst>
            </a:custGeom>
            <a:solidFill>
              <a:srgbClr val="CEE6F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971255" y="4271667"/>
            <a:ext cx="297656" cy="297656"/>
          </a:xfrm>
          <a:custGeom>
            <a:avLst/>
            <a:gdLst/>
            <a:ahLst/>
            <a:cxnLst/>
            <a:rect r="r" b="b" t="t" l="l"/>
            <a:pathLst>
              <a:path h="297656" w="297656">
                <a:moveTo>
                  <a:pt x="0" y="0"/>
                </a:moveTo>
                <a:lnTo>
                  <a:pt x="297656" y="0"/>
                </a:lnTo>
                <a:lnTo>
                  <a:pt x="297656" y="297656"/>
                </a:lnTo>
                <a:lnTo>
                  <a:pt x="0" y="297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15395" y="4018655"/>
            <a:ext cx="2480967" cy="33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Precision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15395" y="4409627"/>
            <a:ext cx="15651061" cy="38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Proportion of positive predictions that were actually correct. Minimizes false alarms, crucial for patient peace of mind.  ~   82%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80295" y="5204965"/>
            <a:ext cx="16927411" cy="1229173"/>
            <a:chOff x="0" y="0"/>
            <a:chExt cx="22569881" cy="163889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9050" y="19050"/>
              <a:ext cx="22531832" cy="1600708"/>
            </a:xfrm>
            <a:custGeom>
              <a:avLst/>
              <a:gdLst/>
              <a:ahLst/>
              <a:cxnLst/>
              <a:rect r="r" b="b" t="t" l="l"/>
              <a:pathLst>
                <a:path h="1600708" w="22531832">
                  <a:moveTo>
                    <a:pt x="0" y="238125"/>
                  </a:moveTo>
                  <a:cubicBezTo>
                    <a:pt x="0" y="106680"/>
                    <a:pt x="108966" y="0"/>
                    <a:pt x="243459" y="0"/>
                  </a:cubicBezTo>
                  <a:lnTo>
                    <a:pt x="22288373" y="0"/>
                  </a:lnTo>
                  <a:cubicBezTo>
                    <a:pt x="22422865" y="0"/>
                    <a:pt x="22531832" y="106680"/>
                    <a:pt x="22531832" y="238125"/>
                  </a:cubicBezTo>
                  <a:lnTo>
                    <a:pt x="22531832" y="1362583"/>
                  </a:lnTo>
                  <a:cubicBezTo>
                    <a:pt x="22531832" y="1494155"/>
                    <a:pt x="22422865" y="1600708"/>
                    <a:pt x="22288373" y="1600708"/>
                  </a:cubicBezTo>
                  <a:lnTo>
                    <a:pt x="243459" y="1600708"/>
                  </a:lnTo>
                  <a:cubicBezTo>
                    <a:pt x="108966" y="1600708"/>
                    <a:pt x="0" y="1494028"/>
                    <a:pt x="0" y="136258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569932" cy="1638808"/>
            </a:xfrm>
            <a:custGeom>
              <a:avLst/>
              <a:gdLst/>
              <a:ahLst/>
              <a:cxnLst/>
              <a:rect r="r" b="b" t="t" l="l"/>
              <a:pathLst>
                <a:path h="1638808" w="22569932">
                  <a:moveTo>
                    <a:pt x="0" y="257175"/>
                  </a:moveTo>
                  <a:cubicBezTo>
                    <a:pt x="0" y="114808"/>
                    <a:pt x="117856" y="0"/>
                    <a:pt x="262509" y="0"/>
                  </a:cubicBezTo>
                  <a:lnTo>
                    <a:pt x="22307423" y="0"/>
                  </a:lnTo>
                  <a:lnTo>
                    <a:pt x="22307423" y="19050"/>
                  </a:lnTo>
                  <a:lnTo>
                    <a:pt x="22307423" y="0"/>
                  </a:lnTo>
                  <a:cubicBezTo>
                    <a:pt x="22451949" y="0"/>
                    <a:pt x="22569932" y="114808"/>
                    <a:pt x="22569932" y="257175"/>
                  </a:cubicBezTo>
                  <a:lnTo>
                    <a:pt x="22550882" y="257175"/>
                  </a:lnTo>
                  <a:lnTo>
                    <a:pt x="22569932" y="257175"/>
                  </a:lnTo>
                  <a:lnTo>
                    <a:pt x="22569932" y="1381633"/>
                  </a:lnTo>
                  <a:lnTo>
                    <a:pt x="22550882" y="1381633"/>
                  </a:lnTo>
                  <a:lnTo>
                    <a:pt x="22569932" y="1381633"/>
                  </a:lnTo>
                  <a:cubicBezTo>
                    <a:pt x="22569932" y="1524127"/>
                    <a:pt x="22452076" y="1638808"/>
                    <a:pt x="22307423" y="1638808"/>
                  </a:cubicBezTo>
                  <a:lnTo>
                    <a:pt x="22307423" y="1619758"/>
                  </a:lnTo>
                  <a:lnTo>
                    <a:pt x="22307423" y="1638808"/>
                  </a:lnTo>
                  <a:lnTo>
                    <a:pt x="262509" y="1638808"/>
                  </a:lnTo>
                  <a:lnTo>
                    <a:pt x="262509" y="1619758"/>
                  </a:lnTo>
                  <a:lnTo>
                    <a:pt x="262509" y="1638808"/>
                  </a:lnTo>
                  <a:cubicBezTo>
                    <a:pt x="117856" y="1638935"/>
                    <a:pt x="0" y="1524127"/>
                    <a:pt x="0" y="1381633"/>
                  </a:cubicBezTo>
                  <a:lnTo>
                    <a:pt x="0" y="257175"/>
                  </a:lnTo>
                  <a:lnTo>
                    <a:pt x="19050" y="257175"/>
                  </a:lnTo>
                  <a:lnTo>
                    <a:pt x="0" y="257175"/>
                  </a:lnTo>
                  <a:moveTo>
                    <a:pt x="38100" y="257175"/>
                  </a:moveTo>
                  <a:lnTo>
                    <a:pt x="38100" y="1381633"/>
                  </a:lnTo>
                  <a:lnTo>
                    <a:pt x="19050" y="1381633"/>
                  </a:lnTo>
                  <a:lnTo>
                    <a:pt x="38100" y="1381633"/>
                  </a:lnTo>
                  <a:cubicBezTo>
                    <a:pt x="38100" y="1502283"/>
                    <a:pt x="138176" y="1600708"/>
                    <a:pt x="262509" y="1600708"/>
                  </a:cubicBezTo>
                  <a:lnTo>
                    <a:pt x="22307423" y="1600708"/>
                  </a:lnTo>
                  <a:cubicBezTo>
                    <a:pt x="22431756" y="1600708"/>
                    <a:pt x="22531832" y="1502156"/>
                    <a:pt x="22531832" y="1381633"/>
                  </a:cubicBezTo>
                  <a:lnTo>
                    <a:pt x="22531832" y="257175"/>
                  </a:lnTo>
                  <a:cubicBezTo>
                    <a:pt x="22531832" y="136525"/>
                    <a:pt x="22431756" y="38100"/>
                    <a:pt x="22307423" y="38100"/>
                  </a:cubicBezTo>
                  <a:lnTo>
                    <a:pt x="262509" y="38100"/>
                  </a:lnTo>
                  <a:lnTo>
                    <a:pt x="262509" y="19050"/>
                  </a:lnTo>
                  <a:lnTo>
                    <a:pt x="262509" y="38100"/>
                  </a:lnTo>
                  <a:cubicBezTo>
                    <a:pt x="138176" y="38100"/>
                    <a:pt x="38100" y="136652"/>
                    <a:pt x="38100" y="257175"/>
                  </a:cubicBezTo>
                  <a:close/>
                </a:path>
              </a:pathLst>
            </a:custGeom>
            <a:solidFill>
              <a:srgbClr val="B4CC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723157" y="5247827"/>
            <a:ext cx="793852" cy="1143448"/>
            <a:chOff x="0" y="0"/>
            <a:chExt cx="1058469" cy="15245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58418" cy="1524508"/>
            </a:xfrm>
            <a:custGeom>
              <a:avLst/>
              <a:gdLst/>
              <a:ahLst/>
              <a:cxnLst/>
              <a:rect r="r" b="b" t="t" l="l"/>
              <a:pathLst>
                <a:path h="1524508" w="1058418">
                  <a:moveTo>
                    <a:pt x="0" y="192405"/>
                  </a:moveTo>
                  <a:cubicBezTo>
                    <a:pt x="0" y="86106"/>
                    <a:pt x="86106" y="0"/>
                    <a:pt x="192405" y="0"/>
                  </a:cubicBezTo>
                  <a:lnTo>
                    <a:pt x="866013" y="0"/>
                  </a:lnTo>
                  <a:cubicBezTo>
                    <a:pt x="972312" y="0"/>
                    <a:pt x="1058418" y="86106"/>
                    <a:pt x="1058418" y="192405"/>
                  </a:cubicBezTo>
                  <a:lnTo>
                    <a:pt x="1058418" y="1332103"/>
                  </a:lnTo>
                  <a:cubicBezTo>
                    <a:pt x="1058418" y="1438402"/>
                    <a:pt x="972312" y="1524508"/>
                    <a:pt x="866013" y="1524508"/>
                  </a:cubicBezTo>
                  <a:lnTo>
                    <a:pt x="192405" y="1524508"/>
                  </a:lnTo>
                  <a:cubicBezTo>
                    <a:pt x="86106" y="1524635"/>
                    <a:pt x="0" y="1438402"/>
                    <a:pt x="0" y="1332103"/>
                  </a:cubicBezTo>
                  <a:close/>
                </a:path>
              </a:pathLst>
            </a:custGeom>
            <a:solidFill>
              <a:srgbClr val="CEE6F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971255" y="5670652"/>
            <a:ext cx="297656" cy="297656"/>
          </a:xfrm>
          <a:custGeom>
            <a:avLst/>
            <a:gdLst/>
            <a:ahLst/>
            <a:cxnLst/>
            <a:rect r="r" b="b" t="t" l="l"/>
            <a:pathLst>
              <a:path h="297656" w="297656">
                <a:moveTo>
                  <a:pt x="0" y="0"/>
                </a:moveTo>
                <a:lnTo>
                  <a:pt x="297656" y="0"/>
                </a:lnTo>
                <a:lnTo>
                  <a:pt x="297656" y="297656"/>
                </a:lnTo>
                <a:lnTo>
                  <a:pt x="0" y="2976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688" r="0" b="-4687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15395" y="5417639"/>
            <a:ext cx="2480967" cy="33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Recall (Sensitivity)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15395" y="5808612"/>
            <a:ext cx="15651061" cy="38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Proportion of actual positive cases correctly identified. Crucial for not missing true heart disease cases.  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80295" y="6603949"/>
            <a:ext cx="16927411" cy="1229173"/>
            <a:chOff x="0" y="0"/>
            <a:chExt cx="22569881" cy="163889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9050" y="19050"/>
              <a:ext cx="22531832" cy="1600708"/>
            </a:xfrm>
            <a:custGeom>
              <a:avLst/>
              <a:gdLst/>
              <a:ahLst/>
              <a:cxnLst/>
              <a:rect r="r" b="b" t="t" l="l"/>
              <a:pathLst>
                <a:path h="1600708" w="22531832">
                  <a:moveTo>
                    <a:pt x="0" y="238125"/>
                  </a:moveTo>
                  <a:cubicBezTo>
                    <a:pt x="0" y="106680"/>
                    <a:pt x="108966" y="0"/>
                    <a:pt x="243459" y="0"/>
                  </a:cubicBezTo>
                  <a:lnTo>
                    <a:pt x="22288373" y="0"/>
                  </a:lnTo>
                  <a:cubicBezTo>
                    <a:pt x="22422865" y="0"/>
                    <a:pt x="22531832" y="106680"/>
                    <a:pt x="22531832" y="238125"/>
                  </a:cubicBezTo>
                  <a:lnTo>
                    <a:pt x="22531832" y="1362583"/>
                  </a:lnTo>
                  <a:cubicBezTo>
                    <a:pt x="22531832" y="1494155"/>
                    <a:pt x="22422865" y="1600708"/>
                    <a:pt x="22288373" y="1600708"/>
                  </a:cubicBezTo>
                  <a:lnTo>
                    <a:pt x="243459" y="1600708"/>
                  </a:lnTo>
                  <a:cubicBezTo>
                    <a:pt x="108966" y="1600708"/>
                    <a:pt x="0" y="1494028"/>
                    <a:pt x="0" y="136258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2569932" cy="1638808"/>
            </a:xfrm>
            <a:custGeom>
              <a:avLst/>
              <a:gdLst/>
              <a:ahLst/>
              <a:cxnLst/>
              <a:rect r="r" b="b" t="t" l="l"/>
              <a:pathLst>
                <a:path h="1638808" w="22569932">
                  <a:moveTo>
                    <a:pt x="0" y="257175"/>
                  </a:moveTo>
                  <a:cubicBezTo>
                    <a:pt x="0" y="114808"/>
                    <a:pt x="117856" y="0"/>
                    <a:pt x="262509" y="0"/>
                  </a:cubicBezTo>
                  <a:lnTo>
                    <a:pt x="22307423" y="0"/>
                  </a:lnTo>
                  <a:lnTo>
                    <a:pt x="22307423" y="19050"/>
                  </a:lnTo>
                  <a:lnTo>
                    <a:pt x="22307423" y="0"/>
                  </a:lnTo>
                  <a:cubicBezTo>
                    <a:pt x="22451949" y="0"/>
                    <a:pt x="22569932" y="114808"/>
                    <a:pt x="22569932" y="257175"/>
                  </a:cubicBezTo>
                  <a:lnTo>
                    <a:pt x="22550882" y="257175"/>
                  </a:lnTo>
                  <a:lnTo>
                    <a:pt x="22569932" y="257175"/>
                  </a:lnTo>
                  <a:lnTo>
                    <a:pt x="22569932" y="1381633"/>
                  </a:lnTo>
                  <a:lnTo>
                    <a:pt x="22550882" y="1381633"/>
                  </a:lnTo>
                  <a:lnTo>
                    <a:pt x="22569932" y="1381633"/>
                  </a:lnTo>
                  <a:cubicBezTo>
                    <a:pt x="22569932" y="1524127"/>
                    <a:pt x="22452076" y="1638808"/>
                    <a:pt x="22307423" y="1638808"/>
                  </a:cubicBezTo>
                  <a:lnTo>
                    <a:pt x="22307423" y="1619758"/>
                  </a:lnTo>
                  <a:lnTo>
                    <a:pt x="22307423" y="1638808"/>
                  </a:lnTo>
                  <a:lnTo>
                    <a:pt x="262509" y="1638808"/>
                  </a:lnTo>
                  <a:lnTo>
                    <a:pt x="262509" y="1619758"/>
                  </a:lnTo>
                  <a:lnTo>
                    <a:pt x="262509" y="1638808"/>
                  </a:lnTo>
                  <a:cubicBezTo>
                    <a:pt x="117856" y="1638935"/>
                    <a:pt x="0" y="1524127"/>
                    <a:pt x="0" y="1381633"/>
                  </a:cubicBezTo>
                  <a:lnTo>
                    <a:pt x="0" y="257175"/>
                  </a:lnTo>
                  <a:lnTo>
                    <a:pt x="19050" y="257175"/>
                  </a:lnTo>
                  <a:lnTo>
                    <a:pt x="0" y="257175"/>
                  </a:lnTo>
                  <a:moveTo>
                    <a:pt x="38100" y="257175"/>
                  </a:moveTo>
                  <a:lnTo>
                    <a:pt x="38100" y="1381633"/>
                  </a:lnTo>
                  <a:lnTo>
                    <a:pt x="19050" y="1381633"/>
                  </a:lnTo>
                  <a:lnTo>
                    <a:pt x="38100" y="1381633"/>
                  </a:lnTo>
                  <a:cubicBezTo>
                    <a:pt x="38100" y="1502283"/>
                    <a:pt x="138176" y="1600708"/>
                    <a:pt x="262509" y="1600708"/>
                  </a:cubicBezTo>
                  <a:lnTo>
                    <a:pt x="22307423" y="1600708"/>
                  </a:lnTo>
                  <a:cubicBezTo>
                    <a:pt x="22431756" y="1600708"/>
                    <a:pt x="22531832" y="1502156"/>
                    <a:pt x="22531832" y="1381633"/>
                  </a:cubicBezTo>
                  <a:lnTo>
                    <a:pt x="22531832" y="257175"/>
                  </a:lnTo>
                  <a:cubicBezTo>
                    <a:pt x="22531832" y="136525"/>
                    <a:pt x="22431756" y="38100"/>
                    <a:pt x="22307423" y="38100"/>
                  </a:cubicBezTo>
                  <a:lnTo>
                    <a:pt x="262509" y="38100"/>
                  </a:lnTo>
                  <a:lnTo>
                    <a:pt x="262509" y="19050"/>
                  </a:lnTo>
                  <a:lnTo>
                    <a:pt x="262509" y="38100"/>
                  </a:lnTo>
                  <a:cubicBezTo>
                    <a:pt x="138176" y="38100"/>
                    <a:pt x="38100" y="136652"/>
                    <a:pt x="38100" y="257175"/>
                  </a:cubicBezTo>
                  <a:close/>
                </a:path>
              </a:pathLst>
            </a:custGeom>
            <a:solidFill>
              <a:srgbClr val="B4CC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723157" y="6646812"/>
            <a:ext cx="793852" cy="1143448"/>
            <a:chOff x="0" y="0"/>
            <a:chExt cx="1058469" cy="152459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58418" cy="1524508"/>
            </a:xfrm>
            <a:custGeom>
              <a:avLst/>
              <a:gdLst/>
              <a:ahLst/>
              <a:cxnLst/>
              <a:rect r="r" b="b" t="t" l="l"/>
              <a:pathLst>
                <a:path h="1524508" w="1058418">
                  <a:moveTo>
                    <a:pt x="0" y="192405"/>
                  </a:moveTo>
                  <a:cubicBezTo>
                    <a:pt x="0" y="86106"/>
                    <a:pt x="86106" y="0"/>
                    <a:pt x="192405" y="0"/>
                  </a:cubicBezTo>
                  <a:lnTo>
                    <a:pt x="866013" y="0"/>
                  </a:lnTo>
                  <a:cubicBezTo>
                    <a:pt x="972312" y="0"/>
                    <a:pt x="1058418" y="86106"/>
                    <a:pt x="1058418" y="192405"/>
                  </a:cubicBezTo>
                  <a:lnTo>
                    <a:pt x="1058418" y="1332103"/>
                  </a:lnTo>
                  <a:cubicBezTo>
                    <a:pt x="1058418" y="1438402"/>
                    <a:pt x="972312" y="1524508"/>
                    <a:pt x="866013" y="1524508"/>
                  </a:cubicBezTo>
                  <a:lnTo>
                    <a:pt x="192405" y="1524508"/>
                  </a:lnTo>
                  <a:cubicBezTo>
                    <a:pt x="86106" y="1524635"/>
                    <a:pt x="0" y="1438402"/>
                    <a:pt x="0" y="1332103"/>
                  </a:cubicBezTo>
                  <a:close/>
                </a:path>
              </a:pathLst>
            </a:custGeom>
            <a:solidFill>
              <a:srgbClr val="CEE6F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7" id="37" descr="preencoded.png"/>
          <p:cNvSpPr/>
          <p:nvPr/>
        </p:nvSpPr>
        <p:spPr>
          <a:xfrm flipH="false" flipV="false" rot="0">
            <a:off x="971255" y="7069636"/>
            <a:ext cx="297656" cy="297656"/>
          </a:xfrm>
          <a:custGeom>
            <a:avLst/>
            <a:gdLst/>
            <a:ahLst/>
            <a:cxnLst/>
            <a:rect r="r" b="b" t="t" l="l"/>
            <a:pathLst>
              <a:path h="297656" w="297656">
                <a:moveTo>
                  <a:pt x="0" y="0"/>
                </a:moveTo>
                <a:lnTo>
                  <a:pt x="297656" y="0"/>
                </a:lnTo>
                <a:lnTo>
                  <a:pt x="297656" y="297656"/>
                </a:lnTo>
                <a:lnTo>
                  <a:pt x="0" y="2976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9376" r="0" b="-9372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715395" y="6816623"/>
            <a:ext cx="2480967" cy="33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Specificity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15395" y="7207596"/>
            <a:ext cx="15651061" cy="38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Proportion of actual negative cases correctly identified. Important for confirming healthy patients are truly healthy.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680295" y="8002934"/>
            <a:ext cx="16927411" cy="1229173"/>
            <a:chOff x="0" y="0"/>
            <a:chExt cx="22569881" cy="163889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9050" y="19050"/>
              <a:ext cx="22531832" cy="1600708"/>
            </a:xfrm>
            <a:custGeom>
              <a:avLst/>
              <a:gdLst/>
              <a:ahLst/>
              <a:cxnLst/>
              <a:rect r="r" b="b" t="t" l="l"/>
              <a:pathLst>
                <a:path h="1600708" w="22531832">
                  <a:moveTo>
                    <a:pt x="0" y="238125"/>
                  </a:moveTo>
                  <a:cubicBezTo>
                    <a:pt x="0" y="106680"/>
                    <a:pt x="108966" y="0"/>
                    <a:pt x="243459" y="0"/>
                  </a:cubicBezTo>
                  <a:lnTo>
                    <a:pt x="22288373" y="0"/>
                  </a:lnTo>
                  <a:cubicBezTo>
                    <a:pt x="22422865" y="0"/>
                    <a:pt x="22531832" y="106680"/>
                    <a:pt x="22531832" y="238125"/>
                  </a:cubicBezTo>
                  <a:lnTo>
                    <a:pt x="22531832" y="1362583"/>
                  </a:lnTo>
                  <a:cubicBezTo>
                    <a:pt x="22531832" y="1494155"/>
                    <a:pt x="22422865" y="1600708"/>
                    <a:pt x="22288373" y="1600708"/>
                  </a:cubicBezTo>
                  <a:lnTo>
                    <a:pt x="243459" y="1600708"/>
                  </a:lnTo>
                  <a:cubicBezTo>
                    <a:pt x="108966" y="1600708"/>
                    <a:pt x="0" y="1494028"/>
                    <a:pt x="0" y="136258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2569932" cy="1638808"/>
            </a:xfrm>
            <a:custGeom>
              <a:avLst/>
              <a:gdLst/>
              <a:ahLst/>
              <a:cxnLst/>
              <a:rect r="r" b="b" t="t" l="l"/>
              <a:pathLst>
                <a:path h="1638808" w="22569932">
                  <a:moveTo>
                    <a:pt x="0" y="257175"/>
                  </a:moveTo>
                  <a:cubicBezTo>
                    <a:pt x="0" y="114808"/>
                    <a:pt x="117856" y="0"/>
                    <a:pt x="262509" y="0"/>
                  </a:cubicBezTo>
                  <a:lnTo>
                    <a:pt x="22307423" y="0"/>
                  </a:lnTo>
                  <a:lnTo>
                    <a:pt x="22307423" y="19050"/>
                  </a:lnTo>
                  <a:lnTo>
                    <a:pt x="22307423" y="0"/>
                  </a:lnTo>
                  <a:cubicBezTo>
                    <a:pt x="22451949" y="0"/>
                    <a:pt x="22569932" y="114808"/>
                    <a:pt x="22569932" y="257175"/>
                  </a:cubicBezTo>
                  <a:lnTo>
                    <a:pt x="22550882" y="257175"/>
                  </a:lnTo>
                  <a:lnTo>
                    <a:pt x="22569932" y="257175"/>
                  </a:lnTo>
                  <a:lnTo>
                    <a:pt x="22569932" y="1381633"/>
                  </a:lnTo>
                  <a:lnTo>
                    <a:pt x="22550882" y="1381633"/>
                  </a:lnTo>
                  <a:lnTo>
                    <a:pt x="22569932" y="1381633"/>
                  </a:lnTo>
                  <a:cubicBezTo>
                    <a:pt x="22569932" y="1524127"/>
                    <a:pt x="22452076" y="1638808"/>
                    <a:pt x="22307423" y="1638808"/>
                  </a:cubicBezTo>
                  <a:lnTo>
                    <a:pt x="22307423" y="1619758"/>
                  </a:lnTo>
                  <a:lnTo>
                    <a:pt x="22307423" y="1638808"/>
                  </a:lnTo>
                  <a:lnTo>
                    <a:pt x="262509" y="1638808"/>
                  </a:lnTo>
                  <a:lnTo>
                    <a:pt x="262509" y="1619758"/>
                  </a:lnTo>
                  <a:lnTo>
                    <a:pt x="262509" y="1638808"/>
                  </a:lnTo>
                  <a:cubicBezTo>
                    <a:pt x="117856" y="1638935"/>
                    <a:pt x="0" y="1524127"/>
                    <a:pt x="0" y="1381633"/>
                  </a:cubicBezTo>
                  <a:lnTo>
                    <a:pt x="0" y="257175"/>
                  </a:lnTo>
                  <a:lnTo>
                    <a:pt x="19050" y="257175"/>
                  </a:lnTo>
                  <a:lnTo>
                    <a:pt x="0" y="257175"/>
                  </a:lnTo>
                  <a:moveTo>
                    <a:pt x="38100" y="257175"/>
                  </a:moveTo>
                  <a:lnTo>
                    <a:pt x="38100" y="1381633"/>
                  </a:lnTo>
                  <a:lnTo>
                    <a:pt x="19050" y="1381633"/>
                  </a:lnTo>
                  <a:lnTo>
                    <a:pt x="38100" y="1381633"/>
                  </a:lnTo>
                  <a:cubicBezTo>
                    <a:pt x="38100" y="1502283"/>
                    <a:pt x="138176" y="1600708"/>
                    <a:pt x="262509" y="1600708"/>
                  </a:cubicBezTo>
                  <a:lnTo>
                    <a:pt x="22307423" y="1600708"/>
                  </a:lnTo>
                  <a:cubicBezTo>
                    <a:pt x="22431756" y="1600708"/>
                    <a:pt x="22531832" y="1502156"/>
                    <a:pt x="22531832" y="1381633"/>
                  </a:cubicBezTo>
                  <a:lnTo>
                    <a:pt x="22531832" y="257175"/>
                  </a:lnTo>
                  <a:cubicBezTo>
                    <a:pt x="22531832" y="136525"/>
                    <a:pt x="22431756" y="38100"/>
                    <a:pt x="22307423" y="38100"/>
                  </a:cubicBezTo>
                  <a:lnTo>
                    <a:pt x="262509" y="38100"/>
                  </a:lnTo>
                  <a:lnTo>
                    <a:pt x="262509" y="19050"/>
                  </a:lnTo>
                  <a:lnTo>
                    <a:pt x="262509" y="38100"/>
                  </a:lnTo>
                  <a:cubicBezTo>
                    <a:pt x="138176" y="38100"/>
                    <a:pt x="38100" y="136652"/>
                    <a:pt x="38100" y="257175"/>
                  </a:cubicBezTo>
                  <a:close/>
                </a:path>
              </a:pathLst>
            </a:custGeom>
            <a:solidFill>
              <a:srgbClr val="B4CC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723157" y="8045796"/>
            <a:ext cx="793852" cy="1143448"/>
            <a:chOff x="0" y="0"/>
            <a:chExt cx="1058469" cy="152459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058418" cy="1524508"/>
            </a:xfrm>
            <a:custGeom>
              <a:avLst/>
              <a:gdLst/>
              <a:ahLst/>
              <a:cxnLst/>
              <a:rect r="r" b="b" t="t" l="l"/>
              <a:pathLst>
                <a:path h="1524508" w="1058418">
                  <a:moveTo>
                    <a:pt x="0" y="192405"/>
                  </a:moveTo>
                  <a:cubicBezTo>
                    <a:pt x="0" y="86106"/>
                    <a:pt x="86106" y="0"/>
                    <a:pt x="192405" y="0"/>
                  </a:cubicBezTo>
                  <a:lnTo>
                    <a:pt x="866013" y="0"/>
                  </a:lnTo>
                  <a:cubicBezTo>
                    <a:pt x="972312" y="0"/>
                    <a:pt x="1058418" y="86106"/>
                    <a:pt x="1058418" y="192405"/>
                  </a:cubicBezTo>
                  <a:lnTo>
                    <a:pt x="1058418" y="1332103"/>
                  </a:lnTo>
                  <a:cubicBezTo>
                    <a:pt x="1058418" y="1438402"/>
                    <a:pt x="972312" y="1524508"/>
                    <a:pt x="866013" y="1524508"/>
                  </a:cubicBezTo>
                  <a:lnTo>
                    <a:pt x="192405" y="1524508"/>
                  </a:lnTo>
                  <a:cubicBezTo>
                    <a:pt x="86106" y="1524635"/>
                    <a:pt x="0" y="1438402"/>
                    <a:pt x="0" y="1332103"/>
                  </a:cubicBezTo>
                  <a:close/>
                </a:path>
              </a:pathLst>
            </a:custGeom>
            <a:solidFill>
              <a:srgbClr val="CEE6F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5" id="45" descr="preencoded.png"/>
          <p:cNvSpPr/>
          <p:nvPr/>
        </p:nvSpPr>
        <p:spPr>
          <a:xfrm flipH="false" flipV="false" rot="0">
            <a:off x="971255" y="8468620"/>
            <a:ext cx="297656" cy="297656"/>
          </a:xfrm>
          <a:custGeom>
            <a:avLst/>
            <a:gdLst/>
            <a:ahLst/>
            <a:cxnLst/>
            <a:rect r="r" b="b" t="t" l="l"/>
            <a:pathLst>
              <a:path h="297656" w="297656">
                <a:moveTo>
                  <a:pt x="0" y="0"/>
                </a:moveTo>
                <a:lnTo>
                  <a:pt x="297656" y="0"/>
                </a:lnTo>
                <a:lnTo>
                  <a:pt x="297656" y="297657"/>
                </a:lnTo>
                <a:lnTo>
                  <a:pt x="0" y="2976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7811" t="0" r="-7814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715395" y="8215608"/>
            <a:ext cx="2480967" cy="33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F1-Score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715395" y="8606580"/>
            <a:ext cx="15651061" cy="38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Harmonic mean of precision and recall. Provides a balanced measure, especially when classes are uneven.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94582" y="9374391"/>
            <a:ext cx="16898836" cy="38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These metrics collectively paint a comprehensive picture of our model's diagnostic capabilities.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796376" y="771525"/>
            <a:ext cx="9523809" cy="74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Integrating ML into Clinical Practice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6376" y="1880292"/>
            <a:ext cx="16695239" cy="823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This predictive model is designed to seamlessly integrate into existing healthcare workflows, offering tangible benefits for both medical professionals and patients, ultimately driving improved health outcomes.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96376" y="2959598"/>
            <a:ext cx="8347624" cy="910085"/>
          </a:xfrm>
          <a:custGeom>
            <a:avLst/>
            <a:gdLst/>
            <a:ahLst/>
            <a:cxnLst/>
            <a:rect r="r" b="b" t="t" l="l"/>
            <a:pathLst>
              <a:path h="910085" w="8347624">
                <a:moveTo>
                  <a:pt x="0" y="0"/>
                </a:moveTo>
                <a:lnTo>
                  <a:pt x="8347624" y="0"/>
                </a:lnTo>
                <a:lnTo>
                  <a:pt x="8347624" y="910086"/>
                </a:lnTo>
                <a:lnTo>
                  <a:pt x="0" y="9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9" r="0" b="-25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3785" y="4068518"/>
            <a:ext cx="2844251" cy="38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Data Input &amp;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3785" y="4493714"/>
            <a:ext cx="7892806" cy="118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Patient clinical data is securely fed into the system for rapid, automated processing and risk assessment. This reduces manual burdens and streamlines initial evaluations.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9144000" y="2959598"/>
            <a:ext cx="8347624" cy="910085"/>
          </a:xfrm>
          <a:custGeom>
            <a:avLst/>
            <a:gdLst/>
            <a:ahLst/>
            <a:cxnLst/>
            <a:rect r="r" b="b" t="t" l="l"/>
            <a:pathLst>
              <a:path h="910085" w="8347624">
                <a:moveTo>
                  <a:pt x="0" y="0"/>
                </a:moveTo>
                <a:lnTo>
                  <a:pt x="8347624" y="0"/>
                </a:lnTo>
                <a:lnTo>
                  <a:pt x="8347624" y="910086"/>
                </a:lnTo>
                <a:lnTo>
                  <a:pt x="0" y="910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9" r="0" b="-25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71409" y="4068518"/>
            <a:ext cx="2983259" cy="38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AI Prediction &amp; Insight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71409" y="4493714"/>
            <a:ext cx="7892806" cy="118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The machine learning model generates an objective risk score or probability of heart disease, highlighting key contributing factors. It provides consistent, data-driven insights.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796376" y="5908472"/>
            <a:ext cx="8347624" cy="910085"/>
          </a:xfrm>
          <a:custGeom>
            <a:avLst/>
            <a:gdLst/>
            <a:ahLst/>
            <a:cxnLst/>
            <a:rect r="r" b="b" t="t" l="l"/>
            <a:pathLst>
              <a:path h="910085" w="8347624">
                <a:moveTo>
                  <a:pt x="0" y="0"/>
                </a:moveTo>
                <a:lnTo>
                  <a:pt x="8347624" y="0"/>
                </a:lnTo>
                <a:lnTo>
                  <a:pt x="8347624" y="910085"/>
                </a:lnTo>
                <a:lnTo>
                  <a:pt x="0" y="910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9" r="0" b="-25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3785" y="7017391"/>
            <a:ext cx="3661915" cy="38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Clinician Review &amp; Decision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3785" y="7442597"/>
            <a:ext cx="7892806" cy="118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Medical professionals integrate the model's insights with their expertise, patient history, and other diagnostic tests to formulate an informed diagnosis and treatment plan.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9144000" y="5908472"/>
            <a:ext cx="8347624" cy="910085"/>
          </a:xfrm>
          <a:custGeom>
            <a:avLst/>
            <a:gdLst/>
            <a:ahLst/>
            <a:cxnLst/>
            <a:rect r="r" b="b" t="t" l="l"/>
            <a:pathLst>
              <a:path h="910085" w="8347624">
                <a:moveTo>
                  <a:pt x="0" y="0"/>
                </a:moveTo>
                <a:lnTo>
                  <a:pt x="8347624" y="0"/>
                </a:lnTo>
                <a:lnTo>
                  <a:pt x="8347624" y="910085"/>
                </a:lnTo>
                <a:lnTo>
                  <a:pt x="0" y="910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9" r="0" b="-259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371409" y="7017391"/>
            <a:ext cx="3065707" cy="38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Enhanced Patient Care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71409" y="7442597"/>
            <a:ext cx="7892806" cy="118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Early and accurate diagnosis facilitates timely interventions, personalized care strategies, and preventative measures, leading to better patient outcomes and reduced healthcare costs.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6376" y="9018089"/>
            <a:ext cx="16695239" cy="45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Successful deployment hinges on thoughtful implementation, addressing regulatory, ethical, and practical considerations to ensure trust and effectiveness.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1261615"/>
            <a:ext cx="11552187" cy="9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Shaping the Future of Heart Health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2525163"/>
            <a:ext cx="16303523" cy="1465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Our journey into machine learning for heart disease prediction culminates in a powerful vision for healthcare transformation. This model represents a significant step towards a future where early, accurate diagnosis is not just an aspiration, but a standard practice.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92238" y="4309767"/>
            <a:ext cx="637880" cy="637880"/>
            <a:chOff x="0" y="0"/>
            <a:chExt cx="850506" cy="8505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EE6F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1098575" y="4416028"/>
            <a:ext cx="425206" cy="425206"/>
          </a:xfrm>
          <a:custGeom>
            <a:avLst/>
            <a:gdLst/>
            <a:ahLst/>
            <a:cxnLst/>
            <a:rect r="r" b="b" t="t" l="l"/>
            <a:pathLst>
              <a:path h="425206" w="425206">
                <a:moveTo>
                  <a:pt x="0" y="0"/>
                </a:moveTo>
                <a:lnTo>
                  <a:pt x="425206" y="0"/>
                </a:lnTo>
                <a:lnTo>
                  <a:pt x="425206" y="425206"/>
                </a:lnTo>
                <a:lnTo>
                  <a:pt x="0" y="425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3333" r="0" b="-333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13630" y="4369003"/>
            <a:ext cx="4276877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Revolutionizing Diagnostics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13630" y="5358260"/>
            <a:ext cx="4276877" cy="237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Machine learning is pivotal in processing complex medical data, identifying subtle patterns indicative of disease earlier than traditional methods.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544866" y="4309767"/>
            <a:ext cx="637880" cy="637880"/>
            <a:chOff x="0" y="0"/>
            <a:chExt cx="850506" cy="8505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EE6F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6651203" y="4416028"/>
            <a:ext cx="425206" cy="425206"/>
          </a:xfrm>
          <a:custGeom>
            <a:avLst/>
            <a:gdLst/>
            <a:ahLst/>
            <a:cxnLst/>
            <a:rect r="r" b="b" t="t" l="l"/>
            <a:pathLst>
              <a:path h="425206" w="425206">
                <a:moveTo>
                  <a:pt x="0" y="0"/>
                </a:moveTo>
                <a:lnTo>
                  <a:pt x="425205" y="0"/>
                </a:lnTo>
                <a:lnTo>
                  <a:pt x="425205" y="425206"/>
                </a:lnTo>
                <a:lnTo>
                  <a:pt x="0" y="4252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666" t="0" r="-6666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466257" y="4369003"/>
            <a:ext cx="4276877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Empowering Clinical Decisions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66257" y="5358260"/>
            <a:ext cx="4276877" cy="237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Our model offers clinicians a robust, data-driven tool to enhance diagnostic accuracy, leading to more targeted and effective patient care strategies.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097493" y="4309767"/>
            <a:ext cx="637880" cy="637880"/>
            <a:chOff x="0" y="0"/>
            <a:chExt cx="850506" cy="85050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EE6F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12203830" y="4416028"/>
            <a:ext cx="425206" cy="425206"/>
          </a:xfrm>
          <a:custGeom>
            <a:avLst/>
            <a:gdLst/>
            <a:ahLst/>
            <a:cxnLst/>
            <a:rect r="r" b="b" t="t" l="l"/>
            <a:pathLst>
              <a:path h="425206" w="425206">
                <a:moveTo>
                  <a:pt x="0" y="0"/>
                </a:moveTo>
                <a:lnTo>
                  <a:pt x="425206" y="0"/>
                </a:lnTo>
                <a:lnTo>
                  <a:pt x="425206" y="425206"/>
                </a:lnTo>
                <a:lnTo>
                  <a:pt x="0" y="425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8888" r="0" b="-18888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018884" y="4369003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Expanding Horizons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18884" y="4915348"/>
            <a:ext cx="4276877" cy="282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Future directions include integrating with electronic health records, continuous model refinement, and extending predictive capabilities to other chronic conditions.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2238" y="7956052"/>
            <a:ext cx="16303523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By embracing these advancements, we can significantly improve patient outcomes and pave the way for a more proactive and personalized healthcare system.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500653" y="709165"/>
            <a:ext cx="8548983" cy="475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true">
                <a:solidFill>
                  <a:srgbClr val="091C53"/>
                </a:solidFill>
                <a:latin typeface="Arimo Bold"/>
                <a:ea typeface="Arimo Bold"/>
                <a:cs typeface="Arimo Bold"/>
                <a:sym typeface="Arimo Bold"/>
              </a:rPr>
              <a:t>Data Visualization &amp; Analytics: Power BI Dashboard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0653" y="1423092"/>
            <a:ext cx="17286684" cy="27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1124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Our interactive Power BI dashboard provides a comprehensive and intuitive interface to monitor the heart disease prediction model's performance and glean insights from patient data in real-time.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500653" y="1860347"/>
            <a:ext cx="10872940" cy="6067577"/>
          </a:xfrm>
          <a:custGeom>
            <a:avLst/>
            <a:gdLst/>
            <a:ahLst/>
            <a:cxnLst/>
            <a:rect r="r" b="b" t="t" l="l"/>
            <a:pathLst>
              <a:path h="6067577" w="10872940">
                <a:moveTo>
                  <a:pt x="0" y="0"/>
                </a:moveTo>
                <a:lnTo>
                  <a:pt x="10872940" y="0"/>
                </a:lnTo>
                <a:lnTo>
                  <a:pt x="10872940" y="6067577"/>
                </a:lnTo>
                <a:lnTo>
                  <a:pt x="0" y="6067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" t="0" r="-22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00653" y="8088811"/>
            <a:ext cx="321764" cy="321764"/>
            <a:chOff x="0" y="0"/>
            <a:chExt cx="429019" cy="4290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9133" cy="429133"/>
            </a:xfrm>
            <a:custGeom>
              <a:avLst/>
              <a:gdLst/>
              <a:ahLst/>
              <a:cxnLst/>
              <a:rect r="r" b="b" t="t" l="l"/>
              <a:pathLst>
                <a:path h="429133" w="429133">
                  <a:moveTo>
                    <a:pt x="0" y="171704"/>
                  </a:moveTo>
                  <a:cubicBezTo>
                    <a:pt x="0" y="76835"/>
                    <a:pt x="76835" y="0"/>
                    <a:pt x="171704" y="0"/>
                  </a:cubicBezTo>
                  <a:lnTo>
                    <a:pt x="257429" y="0"/>
                  </a:lnTo>
                  <a:cubicBezTo>
                    <a:pt x="352298" y="0"/>
                    <a:pt x="429133" y="76835"/>
                    <a:pt x="429133" y="171704"/>
                  </a:cubicBezTo>
                  <a:lnTo>
                    <a:pt x="429133" y="257429"/>
                  </a:lnTo>
                  <a:cubicBezTo>
                    <a:pt x="429133" y="352298"/>
                    <a:pt x="352298" y="429133"/>
                    <a:pt x="257429" y="429133"/>
                  </a:cubicBezTo>
                  <a:lnTo>
                    <a:pt x="171704" y="429133"/>
                  </a:lnTo>
                  <a:cubicBezTo>
                    <a:pt x="76835" y="429006"/>
                    <a:pt x="0" y="352171"/>
                    <a:pt x="0" y="257302"/>
                  </a:cubicBezTo>
                  <a:close/>
                </a:path>
              </a:pathLst>
            </a:custGeom>
            <a:solidFill>
              <a:srgbClr val="CEE6F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554307" y="8142389"/>
            <a:ext cx="214465" cy="214465"/>
          </a:xfrm>
          <a:custGeom>
            <a:avLst/>
            <a:gdLst/>
            <a:ahLst/>
            <a:cxnLst/>
            <a:rect r="r" b="b" t="t" l="l"/>
            <a:pathLst>
              <a:path h="214465" w="214465">
                <a:moveTo>
                  <a:pt x="0" y="0"/>
                </a:moveTo>
                <a:lnTo>
                  <a:pt x="214465" y="0"/>
                </a:lnTo>
                <a:lnTo>
                  <a:pt x="214465" y="214465"/>
                </a:lnTo>
                <a:lnTo>
                  <a:pt x="0" y="214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48" t="0" r="-434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5444" y="8109347"/>
            <a:ext cx="2069897" cy="25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75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Performance Monitoring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5444" y="8399564"/>
            <a:ext cx="8089106" cy="27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1124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Track disease and no-disease cases to assess the model's accuracy and identify trends over time.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33297" y="8088811"/>
            <a:ext cx="321764" cy="321764"/>
            <a:chOff x="0" y="0"/>
            <a:chExt cx="429019" cy="4290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9133" cy="429133"/>
            </a:xfrm>
            <a:custGeom>
              <a:avLst/>
              <a:gdLst/>
              <a:ahLst/>
              <a:cxnLst/>
              <a:rect r="r" b="b" t="t" l="l"/>
              <a:pathLst>
                <a:path h="429133" w="429133">
                  <a:moveTo>
                    <a:pt x="0" y="171704"/>
                  </a:moveTo>
                  <a:cubicBezTo>
                    <a:pt x="0" y="76835"/>
                    <a:pt x="76835" y="0"/>
                    <a:pt x="171704" y="0"/>
                  </a:cubicBezTo>
                  <a:lnTo>
                    <a:pt x="257429" y="0"/>
                  </a:lnTo>
                  <a:cubicBezTo>
                    <a:pt x="352298" y="0"/>
                    <a:pt x="429133" y="76835"/>
                    <a:pt x="429133" y="171704"/>
                  </a:cubicBezTo>
                  <a:lnTo>
                    <a:pt x="429133" y="257429"/>
                  </a:lnTo>
                  <a:cubicBezTo>
                    <a:pt x="429133" y="352298"/>
                    <a:pt x="352298" y="429133"/>
                    <a:pt x="257429" y="429133"/>
                  </a:cubicBezTo>
                  <a:lnTo>
                    <a:pt x="171704" y="429133"/>
                  </a:lnTo>
                  <a:cubicBezTo>
                    <a:pt x="76835" y="429006"/>
                    <a:pt x="0" y="352171"/>
                    <a:pt x="0" y="257302"/>
                  </a:cubicBezTo>
                  <a:close/>
                </a:path>
              </a:pathLst>
            </a:custGeom>
            <a:solidFill>
              <a:srgbClr val="CEE6F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9286951" y="8142389"/>
            <a:ext cx="214465" cy="214465"/>
          </a:xfrm>
          <a:custGeom>
            <a:avLst/>
            <a:gdLst/>
            <a:ahLst/>
            <a:cxnLst/>
            <a:rect r="r" b="b" t="t" l="l"/>
            <a:pathLst>
              <a:path h="214465" w="214465">
                <a:moveTo>
                  <a:pt x="0" y="0"/>
                </a:moveTo>
                <a:lnTo>
                  <a:pt x="214465" y="0"/>
                </a:lnTo>
                <a:lnTo>
                  <a:pt x="214465" y="214465"/>
                </a:lnTo>
                <a:lnTo>
                  <a:pt x="0" y="214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696" r="0" b="-8691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698088" y="8109347"/>
            <a:ext cx="1854098" cy="25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75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Demographic Insights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98088" y="8399564"/>
            <a:ext cx="8089259" cy="27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1124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Analyze predictions by sex and other variables to understand population-specific patterns and impacts.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00653" y="8961987"/>
            <a:ext cx="321764" cy="321764"/>
            <a:chOff x="0" y="0"/>
            <a:chExt cx="429019" cy="4290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9133" cy="429133"/>
            </a:xfrm>
            <a:custGeom>
              <a:avLst/>
              <a:gdLst/>
              <a:ahLst/>
              <a:cxnLst/>
              <a:rect r="r" b="b" t="t" l="l"/>
              <a:pathLst>
                <a:path h="429133" w="429133">
                  <a:moveTo>
                    <a:pt x="0" y="171704"/>
                  </a:moveTo>
                  <a:cubicBezTo>
                    <a:pt x="0" y="76835"/>
                    <a:pt x="76835" y="0"/>
                    <a:pt x="171704" y="0"/>
                  </a:cubicBezTo>
                  <a:lnTo>
                    <a:pt x="257429" y="0"/>
                  </a:lnTo>
                  <a:cubicBezTo>
                    <a:pt x="352298" y="0"/>
                    <a:pt x="429133" y="76835"/>
                    <a:pt x="429133" y="171704"/>
                  </a:cubicBezTo>
                  <a:lnTo>
                    <a:pt x="429133" y="257429"/>
                  </a:lnTo>
                  <a:cubicBezTo>
                    <a:pt x="429133" y="352298"/>
                    <a:pt x="352298" y="429133"/>
                    <a:pt x="257429" y="429133"/>
                  </a:cubicBezTo>
                  <a:lnTo>
                    <a:pt x="171704" y="429133"/>
                  </a:lnTo>
                  <a:cubicBezTo>
                    <a:pt x="76835" y="429006"/>
                    <a:pt x="0" y="352171"/>
                    <a:pt x="0" y="257302"/>
                  </a:cubicBezTo>
                  <a:close/>
                </a:path>
              </a:pathLst>
            </a:custGeom>
            <a:solidFill>
              <a:srgbClr val="CEE6F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554307" y="9015565"/>
            <a:ext cx="214465" cy="214465"/>
          </a:xfrm>
          <a:custGeom>
            <a:avLst/>
            <a:gdLst/>
            <a:ahLst/>
            <a:cxnLst/>
            <a:rect r="r" b="b" t="t" l="l"/>
            <a:pathLst>
              <a:path h="214465" w="214465">
                <a:moveTo>
                  <a:pt x="0" y="0"/>
                </a:moveTo>
                <a:lnTo>
                  <a:pt x="214465" y="0"/>
                </a:lnTo>
                <a:lnTo>
                  <a:pt x="214465" y="214465"/>
                </a:lnTo>
                <a:lnTo>
                  <a:pt x="0" y="2144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519" t="0" r="-6519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65444" y="8982523"/>
            <a:ext cx="1935509" cy="25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75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Clinical Factor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5444" y="9272740"/>
            <a:ext cx="8089106" cy="27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1124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Visualize average cholesterol, oldpeak values, and disease types for deeper clinical understanding and risk assessment.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33297" y="8961987"/>
            <a:ext cx="321764" cy="321764"/>
            <a:chOff x="0" y="0"/>
            <a:chExt cx="429019" cy="4290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29133" cy="429133"/>
            </a:xfrm>
            <a:custGeom>
              <a:avLst/>
              <a:gdLst/>
              <a:ahLst/>
              <a:cxnLst/>
              <a:rect r="r" b="b" t="t" l="l"/>
              <a:pathLst>
                <a:path h="429133" w="429133">
                  <a:moveTo>
                    <a:pt x="0" y="171704"/>
                  </a:moveTo>
                  <a:cubicBezTo>
                    <a:pt x="0" y="76835"/>
                    <a:pt x="76835" y="0"/>
                    <a:pt x="171704" y="0"/>
                  </a:cubicBezTo>
                  <a:lnTo>
                    <a:pt x="257429" y="0"/>
                  </a:lnTo>
                  <a:cubicBezTo>
                    <a:pt x="352298" y="0"/>
                    <a:pt x="429133" y="76835"/>
                    <a:pt x="429133" y="171704"/>
                  </a:cubicBezTo>
                  <a:lnTo>
                    <a:pt x="429133" y="257429"/>
                  </a:lnTo>
                  <a:cubicBezTo>
                    <a:pt x="429133" y="352298"/>
                    <a:pt x="352298" y="429133"/>
                    <a:pt x="257429" y="429133"/>
                  </a:cubicBezTo>
                  <a:lnTo>
                    <a:pt x="171704" y="429133"/>
                  </a:lnTo>
                  <a:cubicBezTo>
                    <a:pt x="76835" y="429006"/>
                    <a:pt x="0" y="352171"/>
                    <a:pt x="0" y="257302"/>
                  </a:cubicBezTo>
                  <a:close/>
                </a:path>
              </a:pathLst>
            </a:custGeom>
            <a:solidFill>
              <a:srgbClr val="CEE6F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6" id="26" descr="preencoded.png"/>
          <p:cNvSpPr/>
          <p:nvPr/>
        </p:nvSpPr>
        <p:spPr>
          <a:xfrm flipH="false" flipV="false" rot="0">
            <a:off x="9286951" y="9015565"/>
            <a:ext cx="214465" cy="214465"/>
          </a:xfrm>
          <a:custGeom>
            <a:avLst/>
            <a:gdLst/>
            <a:ahLst/>
            <a:cxnLst/>
            <a:rect r="r" b="b" t="t" l="l"/>
            <a:pathLst>
              <a:path h="214465" w="214465">
                <a:moveTo>
                  <a:pt x="0" y="0"/>
                </a:moveTo>
                <a:lnTo>
                  <a:pt x="214465" y="0"/>
                </a:lnTo>
                <a:lnTo>
                  <a:pt x="214465" y="214465"/>
                </a:lnTo>
                <a:lnTo>
                  <a:pt x="0" y="2144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48" t="0" r="-4343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698088" y="8982523"/>
            <a:ext cx="1788319" cy="25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75" b="true">
                <a:solidFill>
                  <a:srgbClr val="1E3063"/>
                </a:solidFill>
                <a:latin typeface="Arimo Bold"/>
                <a:ea typeface="Arimo Bold"/>
                <a:cs typeface="Arimo Bold"/>
                <a:sym typeface="Arimo Bold"/>
              </a:rPr>
              <a:t>Actionable Insights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98088" y="9272740"/>
            <a:ext cx="8089259" cy="27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9"/>
              </a:lnSpc>
            </a:pPr>
            <a:r>
              <a:rPr lang="en-US" sz="1124">
                <a:solidFill>
                  <a:srgbClr val="1E3063"/>
                </a:solidFill>
                <a:latin typeface="Arimo"/>
                <a:ea typeface="Arimo"/>
                <a:cs typeface="Arimo"/>
                <a:sym typeface="Arimo"/>
              </a:rPr>
              <a:t>Empower clinicians with rapid, data-driven insights to make informed decisions and enhance patient care strategies.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DAG76Qh4ejk</dc:identifier>
  <dcterms:modified xsi:type="dcterms:W3CDTF">2011-08-01T06:04:30Z</dcterms:modified>
  <cp:revision>1</cp:revision>
  <dc:title>Predicting-Heart-Disease-A-Machine-Learning-Approach.pptx</dc:title>
</cp:coreProperties>
</file>